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777" r:id="rId1"/>
  </p:sldMasterIdLst>
  <p:notesMasterIdLst>
    <p:notesMasterId r:id="rId26"/>
  </p:notesMasterIdLst>
  <p:sldIdLst>
    <p:sldId id="256" r:id="rId2"/>
    <p:sldId id="301" r:id="rId3"/>
    <p:sldId id="302" r:id="rId4"/>
    <p:sldId id="303" r:id="rId5"/>
    <p:sldId id="300" r:id="rId6"/>
    <p:sldId id="307" r:id="rId7"/>
    <p:sldId id="308" r:id="rId8"/>
    <p:sldId id="309" r:id="rId9"/>
    <p:sldId id="310" r:id="rId10"/>
    <p:sldId id="311" r:id="rId11"/>
    <p:sldId id="312" r:id="rId12"/>
    <p:sldId id="304" r:id="rId13"/>
    <p:sldId id="313" r:id="rId14"/>
    <p:sldId id="314" r:id="rId15"/>
    <p:sldId id="315" r:id="rId16"/>
    <p:sldId id="306" r:id="rId17"/>
    <p:sldId id="305" r:id="rId18"/>
    <p:sldId id="316" r:id="rId19"/>
    <p:sldId id="318" r:id="rId20"/>
    <p:sldId id="317" r:id="rId21"/>
    <p:sldId id="319" r:id="rId22"/>
    <p:sldId id="320" r:id="rId23"/>
    <p:sldId id="321" r:id="rId24"/>
    <p:sldId id="298" r:id="rId25"/>
  </p:sldIdLst>
  <p:sldSz cx="12192000" cy="6858000"/>
  <p:notesSz cx="6858000" cy="9144000"/>
  <p:embeddedFontLs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Cambria Math" panose="02040503050406030204" pitchFamily="18" charset="0"/>
      <p:regular r:id="rId31"/>
    </p:embeddedFont>
    <p:embeddedFont>
      <p:font typeface="Century Gothic" panose="020B0502020202020204" pitchFamily="34" charset="0"/>
      <p:regular r:id="rId32"/>
      <p:bold r:id="rId33"/>
      <p:italic r:id="rId34"/>
      <p:boldItalic r:id="rId35"/>
    </p:embeddedFont>
    <p:embeddedFont>
      <p:font typeface="Roboto Light" panose="020B0604020202020204" charset="0"/>
      <p:regular r:id="rId36"/>
      <p:italic r:id="rId37"/>
    </p:embeddedFont>
  </p:embeddedFontLst>
  <p:custDataLst>
    <p:tags r:id="rId38"/>
  </p:custDataLst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521415D9-36F7-43E2-AB2F-B90AF26B5E84}">
      <p14:sectionLst xmlns:p14="http://schemas.microsoft.com/office/powerpoint/2010/main">
        <p14:section name="Title" id="{CAEF740A-9971-4E00-81C7-17375860491D}">
          <p14:sldIdLst>
            <p14:sldId id="256"/>
          </p14:sldIdLst>
        </p14:section>
        <p14:section name="Hyperparameter Optimization" id="{857B1FB8-DA0F-4FF9-800F-C9C002992671}">
          <p14:sldIdLst>
            <p14:sldId id="301"/>
            <p14:sldId id="302"/>
            <p14:sldId id="303"/>
          </p14:sldIdLst>
        </p14:section>
        <p14:section name="Fabolas" id="{FF98FBB9-E38C-48CF-9A75-50A2367ED08C}">
          <p14:sldIdLst>
            <p14:sldId id="300"/>
            <p14:sldId id="307"/>
            <p14:sldId id="308"/>
            <p14:sldId id="309"/>
            <p14:sldId id="310"/>
            <p14:sldId id="311"/>
            <p14:sldId id="312"/>
          </p14:sldIdLst>
        </p14:section>
        <p14:section name="Learning Curve Extrapolation" id="{98804AAA-4943-4B4B-9240-2B82157567A0}">
          <p14:sldIdLst>
            <p14:sldId id="304"/>
            <p14:sldId id="313"/>
            <p14:sldId id="314"/>
            <p14:sldId id="315"/>
          </p14:sldIdLst>
        </p14:section>
        <p14:section name="Optimizing Training" id="{D251C17E-6A51-4177-85A7-17783EB0FE19}">
          <p14:sldIdLst>
            <p14:sldId id="306"/>
            <p14:sldId id="305"/>
          </p14:sldIdLst>
        </p14:section>
        <p14:section name="BLB" id="{2DADDE32-E617-4B32-B5BA-A23D7D1A8D00}">
          <p14:sldIdLst>
            <p14:sldId id="316"/>
            <p14:sldId id="318"/>
            <p14:sldId id="317"/>
            <p14:sldId id="319"/>
          </p14:sldIdLst>
        </p14:section>
        <p14:section name="Sample Size Selection Gradient Descent" id="{C56E83A9-9F64-43E1-A378-0FBF34385A05}">
          <p14:sldIdLst>
            <p14:sldId id="320"/>
            <p14:sldId id="321"/>
          </p14:sldIdLst>
        </p14:section>
        <p14:section name="Sampling for Logistic Regression" id="{671D8390-4878-46DE-AF21-646EB788C35B}">
          <p14:sldIdLst/>
        </p14:section>
        <p14:section name="WKM-SVM" id="{875A5314-A8A3-4BBE-8AC9-82D4C315228D}">
          <p14:sldIdLst/>
        </p14:section>
        <p14:section name="Conclusion" id="{58EDE193-070D-47FB-9F3A-90C760D1E494}">
          <p14:sldIdLst>
            <p14:sldId id="29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311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B1B1B"/>
    <a:srgbClr val="A6A798"/>
    <a:srgbClr val="8B9278"/>
    <a:srgbClr val="8B8878"/>
    <a:srgbClr val="CDC8B1"/>
    <a:srgbClr val="4BACC6"/>
    <a:srgbClr val="999966"/>
    <a:srgbClr val="333333"/>
    <a:srgbClr val="B0003E"/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Helle Formatvorlag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7" autoAdjust="0"/>
    <p:restoredTop sz="94719" autoAdjust="0"/>
  </p:normalViewPr>
  <p:slideViewPr>
    <p:cSldViewPr>
      <p:cViewPr varScale="1">
        <p:scale>
          <a:sx n="135" d="100"/>
          <a:sy n="135" d="100"/>
        </p:scale>
        <p:origin x="370" y="75"/>
      </p:cViewPr>
      <p:guideLst>
        <p:guide orient="horz" pos="2160"/>
        <p:guide pos="3840"/>
        <p:guide pos="311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102" d="100"/>
          <a:sy n="102" d="100"/>
        </p:scale>
        <p:origin x="-3510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0EEAC5-C180-4BB0-8CEB-D0349F56CA62}" type="datetimeFigureOut">
              <a:rPr lang="de-DE" smtClean="0"/>
              <a:pPr/>
              <a:t>27.11.2018</a:t>
            </a:fld>
            <a:endParaRPr lang="de-DE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327472-0CED-453E-B0FF-5567403CF4EE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246380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327472-0CED-453E-B0FF-5567403CF4EE}" type="slidenum">
              <a:rPr lang="de-DE" smtClean="0"/>
              <a:pPr/>
              <a:t>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181062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0"/>
          <p:cNvSpPr/>
          <p:nvPr userDrawn="1"/>
        </p:nvSpPr>
        <p:spPr>
          <a:xfrm>
            <a:off x="-43" y="6356350"/>
            <a:ext cx="12192000" cy="500066"/>
          </a:xfrm>
          <a:prstGeom prst="rect">
            <a:avLst/>
          </a:prstGeom>
          <a:solidFill>
            <a:schemeClr val="bg2"/>
          </a:solidFill>
          <a:ln>
            <a:solidFill>
              <a:srgbClr val="A6A7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-43" y="0"/>
            <a:ext cx="12192000" cy="2213706"/>
          </a:xfrm>
          <a:prstGeom prst="rect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algn="ctr">
              <a:defRPr sz="48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r>
              <a:rPr lang="en-US" noProof="0" dirty="0" err="1"/>
              <a:t>Titelmasterformat</a:t>
            </a:r>
            <a:r>
              <a:rPr lang="en-US" noProof="0" dirty="0"/>
              <a:t> </a:t>
            </a:r>
            <a:r>
              <a:rPr lang="en-US" noProof="0" dirty="0" err="1"/>
              <a:t>durch</a:t>
            </a:r>
            <a:r>
              <a:rPr lang="en-US" noProof="0" dirty="0"/>
              <a:t> </a:t>
            </a:r>
            <a:r>
              <a:rPr lang="en-US" noProof="0" dirty="0" err="1"/>
              <a:t>Klicken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0" y="2213705"/>
            <a:ext cx="12192000" cy="4142645"/>
          </a:xfrm>
        </p:spPr>
        <p:txBody>
          <a:bodyPr anchor="ctr"/>
          <a:lstStyle>
            <a:lvl1pPr marL="0" indent="0" algn="ctr">
              <a:buNone/>
              <a:defRPr sz="2400">
                <a:latin typeface="Roboto Light" panose="02000000000000000000" pitchFamily="2" charset="0"/>
                <a:ea typeface="Roboto Light" panose="020000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 err="1"/>
              <a:t>Formatvorlage</a:t>
            </a:r>
            <a:r>
              <a:rPr lang="en-US" noProof="0" dirty="0"/>
              <a:t> des </a:t>
            </a:r>
            <a:r>
              <a:rPr lang="en-US" noProof="0" dirty="0" err="1"/>
              <a:t>Untertitelmasters</a:t>
            </a:r>
            <a:r>
              <a:rPr lang="en-US" noProof="0" dirty="0"/>
              <a:t> </a:t>
            </a:r>
            <a:r>
              <a:rPr lang="en-US" noProof="0" dirty="0" err="1"/>
              <a:t>durch</a:t>
            </a:r>
            <a:r>
              <a:rPr lang="en-US" noProof="0" dirty="0"/>
              <a:t> </a:t>
            </a:r>
            <a:r>
              <a:rPr lang="en-US" noProof="0" dirty="0" err="1"/>
              <a:t>Klicken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457243" y="6423820"/>
            <a:ext cx="2743200" cy="365125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r>
              <a:rPr lang="de-DE" dirty="0"/>
              <a:t>28.11.2018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4038557" y="6423819"/>
            <a:ext cx="4114800" cy="365125"/>
          </a:xfrm>
        </p:spPr>
        <p:txBody>
          <a:bodyPr/>
          <a:lstStyle>
            <a:lvl1pPr>
              <a:defRPr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r>
              <a:rPr lang="en-US" noProof="0" dirty="0"/>
              <a:t>Classification in Big Data Environments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8760296" y="6423818"/>
            <a:ext cx="2743200" cy="365125"/>
          </a:xfrm>
        </p:spPr>
        <p:txBody>
          <a:bodyPr/>
          <a:lstStyle>
            <a:lvl1pPr>
              <a:defRPr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fld id="{F4DAF760-8A09-427D-9634-9AF01F07ABD5}" type="slidenum">
              <a:rPr lang="en-US" noProof="0" smtClean="0"/>
              <a:pPr/>
              <a:t>‹Nr.›</a:t>
            </a:fld>
            <a:endParaRPr lang="en-US" noProof="0" dirty="0"/>
          </a:p>
        </p:txBody>
      </p:sp>
      <p:pic>
        <p:nvPicPr>
          <p:cNvPr id="16" name="Grafik 1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2310" y="5520831"/>
            <a:ext cx="2618346" cy="694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9041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en-US" noProof="0"/>
              <a:t>Textmasterformat bearbeiten</a:t>
            </a:r>
          </a:p>
          <a:p>
            <a:pPr lvl="1"/>
            <a:r>
              <a:rPr lang="en-US" noProof="0"/>
              <a:t>Zweite Ebene</a:t>
            </a:r>
          </a:p>
          <a:p>
            <a:pPr lvl="2"/>
            <a:r>
              <a:rPr lang="en-US" noProof="0"/>
              <a:t>Dritte Ebene</a:t>
            </a:r>
          </a:p>
          <a:p>
            <a:pPr lvl="3"/>
            <a:r>
              <a:rPr lang="en-US" noProof="0"/>
              <a:t>Vierte Ebene</a:t>
            </a:r>
          </a:p>
          <a:p>
            <a:pPr lvl="4"/>
            <a:r>
              <a:rPr lang="en-US" noProof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28.11.2018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Classification in Big Data Environments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7" name="Titelplatzhalter 15"/>
          <p:cNvSpPr>
            <a:spLocks noGrp="1"/>
          </p:cNvSpPr>
          <p:nvPr>
            <p:ph type="title" hasCustomPrompt="1"/>
          </p:nvPr>
        </p:nvSpPr>
        <p:spPr>
          <a:xfrm>
            <a:off x="767408" y="191766"/>
            <a:ext cx="10586392" cy="66278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noProof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4485733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831851" y="1709739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 noProof="0" dirty="0" err="1"/>
              <a:t>Titelmasterformat</a:t>
            </a:r>
            <a:r>
              <a:rPr lang="en-US" noProof="0" dirty="0"/>
              <a:t> </a:t>
            </a:r>
            <a:r>
              <a:rPr lang="en-US" noProof="0" dirty="0" err="1"/>
              <a:t>durch</a:t>
            </a:r>
            <a:r>
              <a:rPr lang="en-US" noProof="0" dirty="0"/>
              <a:t> </a:t>
            </a:r>
            <a:r>
              <a:rPr lang="en-US" noProof="0" dirty="0" err="1"/>
              <a:t>Klicken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 dirty="0" err="1"/>
              <a:t>Textmasterformat</a:t>
            </a:r>
            <a:r>
              <a:rPr lang="de-DE" dirty="0"/>
              <a:t>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28.11.2018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Classification in Big Data Environments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121869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838200" y="1124744"/>
            <a:ext cx="5156200" cy="5052219"/>
          </a:xfrm>
        </p:spPr>
        <p:txBody>
          <a:bodyPr/>
          <a:lstStyle/>
          <a:p>
            <a:pPr lvl="0"/>
            <a:r>
              <a:rPr lang="en-US" noProof="0"/>
              <a:t>Textmasterformat bearbeiten</a:t>
            </a:r>
          </a:p>
          <a:p>
            <a:pPr lvl="1"/>
            <a:r>
              <a:rPr lang="en-US" noProof="0"/>
              <a:t>Zweite Ebene</a:t>
            </a:r>
          </a:p>
          <a:p>
            <a:pPr lvl="2"/>
            <a:r>
              <a:rPr lang="en-US" noProof="0"/>
              <a:t>Dritte Ebene</a:t>
            </a:r>
          </a:p>
          <a:p>
            <a:pPr lvl="3"/>
            <a:r>
              <a:rPr lang="en-US" noProof="0"/>
              <a:t>Vierte Ebene</a:t>
            </a:r>
          </a:p>
          <a:p>
            <a:pPr lvl="4"/>
            <a:r>
              <a:rPr lang="en-US" noProof="0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197600" y="1124744"/>
            <a:ext cx="5156200" cy="5052219"/>
          </a:xfrm>
        </p:spPr>
        <p:txBody>
          <a:bodyPr/>
          <a:lstStyle/>
          <a:p>
            <a:pPr lvl="0"/>
            <a:r>
              <a:rPr lang="en-US" noProof="0"/>
              <a:t>Textmasterformat bearbeiten</a:t>
            </a:r>
          </a:p>
          <a:p>
            <a:pPr lvl="1"/>
            <a:r>
              <a:rPr lang="en-US" noProof="0"/>
              <a:t>Zweite Ebene</a:t>
            </a:r>
          </a:p>
          <a:p>
            <a:pPr lvl="2"/>
            <a:r>
              <a:rPr lang="en-US" noProof="0"/>
              <a:t>Dritte Ebene</a:t>
            </a:r>
          </a:p>
          <a:p>
            <a:pPr lvl="3"/>
            <a:r>
              <a:rPr lang="en-US" noProof="0"/>
              <a:t>Vierte Ebene</a:t>
            </a:r>
          </a:p>
          <a:p>
            <a:pPr lvl="4"/>
            <a:r>
              <a:rPr lang="en-US" noProof="0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28.11.2018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Classification in Big Data Environments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8" name="Titelplatzhalter 15"/>
          <p:cNvSpPr>
            <a:spLocks noGrp="1"/>
          </p:cNvSpPr>
          <p:nvPr>
            <p:ph type="title" hasCustomPrompt="1"/>
          </p:nvPr>
        </p:nvSpPr>
        <p:spPr>
          <a:xfrm>
            <a:off x="767408" y="191766"/>
            <a:ext cx="10586392" cy="66278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noProof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42737821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840318" y="1124744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840318" y="1948656"/>
            <a:ext cx="5158316" cy="4241007"/>
          </a:xfrm>
        </p:spPr>
        <p:txBody>
          <a:bodyPr/>
          <a:lstStyle/>
          <a:p>
            <a:pPr lvl="0"/>
            <a:r>
              <a:rPr lang="en-US" noProof="0"/>
              <a:t>Textmasterformat bearbeiten</a:t>
            </a:r>
          </a:p>
          <a:p>
            <a:pPr lvl="1"/>
            <a:r>
              <a:rPr lang="en-US" noProof="0"/>
              <a:t>Zweite Ebene</a:t>
            </a:r>
          </a:p>
          <a:p>
            <a:pPr lvl="2"/>
            <a:r>
              <a:rPr lang="en-US" noProof="0"/>
              <a:t>Dritte Ebene</a:t>
            </a:r>
          </a:p>
          <a:p>
            <a:pPr lvl="3"/>
            <a:r>
              <a:rPr lang="en-US" noProof="0"/>
              <a:t>Vierte Ebene</a:t>
            </a:r>
          </a:p>
          <a:p>
            <a:pPr lvl="4"/>
            <a:r>
              <a:rPr lang="en-US" noProof="0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124744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 hasCustomPrompt="1"/>
          </p:nvPr>
        </p:nvSpPr>
        <p:spPr>
          <a:xfrm>
            <a:off x="6172200" y="1948656"/>
            <a:ext cx="5183717" cy="4241007"/>
          </a:xfrm>
        </p:spPr>
        <p:txBody>
          <a:bodyPr/>
          <a:lstStyle/>
          <a:p>
            <a:pPr lvl="0"/>
            <a:r>
              <a:rPr lang="en-US" noProof="0"/>
              <a:t>Textmasterformat bearbeiten</a:t>
            </a:r>
          </a:p>
          <a:p>
            <a:pPr lvl="1"/>
            <a:r>
              <a:rPr lang="en-US" noProof="0"/>
              <a:t>Zweite Ebene</a:t>
            </a:r>
          </a:p>
          <a:p>
            <a:pPr lvl="2"/>
            <a:r>
              <a:rPr lang="en-US" noProof="0"/>
              <a:t>Dritte Ebene</a:t>
            </a:r>
          </a:p>
          <a:p>
            <a:pPr lvl="3"/>
            <a:r>
              <a:rPr lang="en-US" noProof="0"/>
              <a:t>Vierte Ebene</a:t>
            </a:r>
          </a:p>
          <a:p>
            <a:pPr lvl="4"/>
            <a:r>
              <a:rPr lang="en-US" noProof="0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28.11.2018</a:t>
            </a:r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Classification in Big Data Environments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10" name="Titelplatzhalter 15"/>
          <p:cNvSpPr>
            <a:spLocks noGrp="1"/>
          </p:cNvSpPr>
          <p:nvPr>
            <p:ph type="title" hasCustomPrompt="1"/>
          </p:nvPr>
        </p:nvSpPr>
        <p:spPr>
          <a:xfrm>
            <a:off x="767408" y="191766"/>
            <a:ext cx="10586392" cy="66278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noProof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5932113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dirty="0"/>
              <a:t>Titelmasterformat </a:t>
            </a:r>
            <a:r>
              <a:rPr lang="en-US" noProof="0" dirty="0" err="1"/>
              <a:t>durch</a:t>
            </a:r>
            <a:r>
              <a:rPr lang="de-DE" dirty="0"/>
              <a:t> Klicken bearbeiten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28.11.2018</a:t>
            </a:r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Classification in Big Data Environments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25538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28.11.2018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Classification in Big Data Environments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508775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840318" y="1196752"/>
            <a:ext cx="3932767" cy="1728192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5183717" y="1196752"/>
            <a:ext cx="6172200" cy="466429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Textmasterformat bearbeiten</a:t>
            </a:r>
          </a:p>
          <a:p>
            <a:pPr lvl="1"/>
            <a:r>
              <a:rPr lang="en-US" noProof="0"/>
              <a:t>Zweite Ebene</a:t>
            </a:r>
          </a:p>
          <a:p>
            <a:pPr lvl="2"/>
            <a:r>
              <a:rPr lang="en-US" noProof="0"/>
              <a:t>Dritte Ebene</a:t>
            </a:r>
          </a:p>
          <a:p>
            <a:pPr lvl="3"/>
            <a:r>
              <a:rPr lang="en-US" noProof="0"/>
              <a:t>Vierte Ebene</a:t>
            </a:r>
          </a:p>
          <a:p>
            <a:pPr lvl="4"/>
            <a:r>
              <a:rPr lang="en-US" noProof="0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 hasCustomPrompt="1"/>
          </p:nvPr>
        </p:nvSpPr>
        <p:spPr>
          <a:xfrm>
            <a:off x="840318" y="2924944"/>
            <a:ext cx="3932767" cy="294404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28.11.2018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Classification in Big Data Environments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867362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124744"/>
            <a:ext cx="10515600" cy="50522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Formatvorlagen des Textmasters bearbeiten</a:t>
            </a:r>
          </a:p>
          <a:p>
            <a:pPr lvl="1"/>
            <a:r>
              <a:rPr lang="en-US" noProof="0"/>
              <a:t>Zweite Ebene</a:t>
            </a:r>
          </a:p>
          <a:p>
            <a:pPr lvl="2"/>
            <a:r>
              <a:rPr lang="en-US" noProof="0"/>
              <a:t>Dritte Ebene</a:t>
            </a:r>
          </a:p>
          <a:p>
            <a:pPr lvl="3"/>
            <a:r>
              <a:rPr lang="en-US" noProof="0"/>
              <a:t>Vierte Ebene</a:t>
            </a:r>
          </a:p>
          <a:p>
            <a:pPr lvl="4"/>
            <a:r>
              <a:rPr lang="en-US" noProof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r>
              <a:rPr lang="de-DE" dirty="0"/>
              <a:t>28.11.2018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r>
              <a:rPr lang="en-US" dirty="0"/>
              <a:t>Classification in Big Data Environments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fld id="{F4DAF760-8A09-427D-9634-9AF01F07ABD5}" type="slidenum">
              <a:rPr lang="en-US" noProof="0" smtClean="0"/>
              <a:pPr/>
              <a:t>‹Nr.›</a:t>
            </a:fld>
            <a:endParaRPr lang="en-US" noProof="0" dirty="0"/>
          </a:p>
        </p:txBody>
      </p:sp>
      <p:pic>
        <p:nvPicPr>
          <p:cNvPr id="8" name="Bild 8" descr="is-logo.png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8448" y="116632"/>
            <a:ext cx="1467026" cy="930158"/>
          </a:xfrm>
          <a:prstGeom prst="rect">
            <a:avLst/>
          </a:prstGeom>
        </p:spPr>
      </p:pic>
      <p:cxnSp>
        <p:nvCxnSpPr>
          <p:cNvPr id="9" name="Gerade Verbindung 7"/>
          <p:cNvCxnSpPr/>
          <p:nvPr/>
        </p:nvCxnSpPr>
        <p:spPr>
          <a:xfrm>
            <a:off x="651932" y="854547"/>
            <a:ext cx="9786107" cy="0"/>
          </a:xfrm>
          <a:prstGeom prst="line">
            <a:avLst/>
          </a:prstGeom>
          <a:ln>
            <a:solidFill>
              <a:srgbClr val="4BACC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12"/>
          <p:cNvCxnSpPr/>
          <p:nvPr/>
        </p:nvCxnSpPr>
        <p:spPr>
          <a:xfrm>
            <a:off x="10677525" y="854547"/>
            <a:ext cx="949041" cy="0"/>
          </a:xfrm>
          <a:prstGeom prst="line">
            <a:avLst/>
          </a:prstGeom>
          <a:ln>
            <a:solidFill>
              <a:srgbClr val="4BACC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itelplatzhalter 15"/>
          <p:cNvSpPr>
            <a:spLocks noGrp="1"/>
          </p:cNvSpPr>
          <p:nvPr>
            <p:ph type="title"/>
          </p:nvPr>
        </p:nvSpPr>
        <p:spPr>
          <a:xfrm>
            <a:off x="767408" y="191766"/>
            <a:ext cx="10586392" cy="66278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noProof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7958424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8" r:id="rId1"/>
    <p:sldLayoutId id="2147483779" r:id="rId2"/>
    <p:sldLayoutId id="2147483780" r:id="rId3"/>
    <p:sldLayoutId id="2147483781" r:id="rId4"/>
    <p:sldLayoutId id="2147483782" r:id="rId5"/>
    <p:sldLayoutId id="2147483783" r:id="rId6"/>
    <p:sldLayoutId id="2147483784" r:id="rId7"/>
    <p:sldLayoutId id="2147483785" r:id="rId8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Roboto Light" panose="02000000000000000000" pitchFamily="2" charset="0"/>
          <a:ea typeface="Roboto Light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Roboto Light" panose="02000000000000000000" pitchFamily="2" charset="0"/>
          <a:ea typeface="Roboto Light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Roboto Light" panose="02000000000000000000" pitchFamily="2" charset="0"/>
          <a:ea typeface="Roboto Light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Roboto Light" panose="02000000000000000000" pitchFamily="2" charset="0"/>
          <a:ea typeface="Roboto Light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Roboto Light" panose="02000000000000000000" pitchFamily="2" charset="0"/>
          <a:ea typeface="Roboto Light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Roboto Light" panose="02000000000000000000" pitchFamily="2" charset="0"/>
          <a:ea typeface="Roboto Light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4.svg"/><Relationship Id="rId7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2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7.sv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sv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svg"/><Relationship Id="rId7" Type="http://schemas.openxmlformats.org/officeDocument/2006/relationships/image" Target="../media/image13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sv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7" Type="http://schemas.openxmlformats.org/officeDocument/2006/relationships/image" Target="../media/image2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7" Type="http://schemas.openxmlformats.org/officeDocument/2006/relationships/image" Target="../media/image3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0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-43" y="0"/>
            <a:ext cx="12192000" cy="3212976"/>
          </a:xfrm>
        </p:spPr>
        <p:txBody>
          <a:bodyPr>
            <a:normAutofit/>
          </a:bodyPr>
          <a:lstStyle/>
          <a:p>
            <a:pPr>
              <a:lnSpc>
                <a:spcPts val="6000"/>
              </a:lnSpc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Classification in Big Data Environments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0" y="3212976"/>
            <a:ext cx="12192000" cy="2232248"/>
          </a:xfrm>
        </p:spPr>
        <p:txBody>
          <a:bodyPr/>
          <a:lstStyle/>
          <a:p>
            <a:r>
              <a:rPr lang="en-US" b="1" dirty="0">
                <a:latin typeface="Roboto Light" panose="02000000000000000000" pitchFamily="2" charset="0"/>
                <a:ea typeface="Roboto Light" panose="02000000000000000000" pitchFamily="2" charset="0"/>
              </a:rPr>
              <a:t>Automated Machine Learning Seminar Presentation</a:t>
            </a:r>
          </a:p>
          <a:p>
            <a:r>
              <a:rPr lang="en-US" b="1" dirty="0">
                <a:latin typeface="Roboto Light" panose="02000000000000000000" pitchFamily="2" charset="0"/>
                <a:ea typeface="Roboto Light" panose="02000000000000000000" pitchFamily="2" charset="0"/>
              </a:rPr>
              <a:t>Clemens Damke</a:t>
            </a:r>
            <a:endParaRPr lang="en-US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6A131EE-0B68-46C3-B42D-8E229F20E1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28.11.2018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07082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7" name="Inhaltsplatzhalter 6">
                <a:extLst>
                  <a:ext uri="{FF2B5EF4-FFF2-40B4-BE49-F238E27FC236}">
                    <a16:creationId xmlns:a16="http://schemas.microsoft.com/office/drawing/2014/main" id="{8BB67DFF-FD10-48D1-81AE-7E3820DC4F0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124745"/>
                <a:ext cx="10515600" cy="4104456"/>
              </a:xfrm>
            </p:spPr>
            <p:txBody>
              <a:bodyPr anchor="ctr"/>
              <a:lstStyle/>
              <a:p>
                <a:pPr marL="0" indent="0" algn="ctr">
                  <a:lnSpc>
                    <a:spcPct val="200000"/>
                  </a:lnSpc>
                  <a:buNone/>
                </a:pPr>
                <a:r>
                  <a:rPr lang="en-US" b="1" dirty="0"/>
                  <a:t>2 main ideas:</a:t>
                </a:r>
              </a:p>
              <a:p>
                <a:pPr marL="514350" indent="-514350">
                  <a:lnSpc>
                    <a:spcPct val="200000"/>
                  </a:lnSpc>
                  <a:buFont typeface="+mj-lt"/>
                  <a:buAutoNum type="arabicPeriod"/>
                </a:pPr>
                <a:r>
                  <a:rPr lang="en-US" dirty="0"/>
                  <a:t>Model loss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𝑙</m:t>
                    </m:r>
                    <m:d>
                      <m:dPr>
                        <m:endChr m:val="|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𝑡𝑟𝑎𝑖𝑛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as a Gaussian process</a:t>
                </a:r>
              </a:p>
              <a:p>
                <a:pPr marL="514350" indent="-514350">
                  <a:lnSpc>
                    <a:spcPct val="200000"/>
                  </a:lnSpc>
                  <a:buFont typeface="+mj-lt"/>
                  <a:buAutoNum type="arabicPeriod"/>
                </a:pPr>
                <a:r>
                  <a:rPr lang="en-US" dirty="0"/>
                  <a:t>Model training set size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∈[0,1]</m:t>
                    </m:r>
                  </m:oMath>
                </a14:m>
                <a:r>
                  <a:rPr lang="en-US" dirty="0"/>
                  <a:t> as additional hyperparameter</a:t>
                </a:r>
              </a:p>
            </p:txBody>
          </p:sp>
        </mc:Choice>
        <mc:Fallback>
          <p:sp>
            <p:nvSpPr>
              <p:cNvPr id="7" name="Inhaltsplatzhalter 6">
                <a:extLst>
                  <a:ext uri="{FF2B5EF4-FFF2-40B4-BE49-F238E27FC236}">
                    <a16:creationId xmlns:a16="http://schemas.microsoft.com/office/drawing/2014/main" id="{8BB67DFF-FD10-48D1-81AE-7E3820DC4F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124745"/>
                <a:ext cx="10515600" cy="4104456"/>
              </a:xfrm>
              <a:blipFill>
                <a:blip r:embed="rId2"/>
                <a:stretch>
                  <a:fillRect l="-121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314A6C1D-C455-4565-AD15-C483C04C94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28.11.2018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1566B7C-BA1A-4778-8CBF-15AFB2C203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Classification in Big Data Environments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CAB178F-8D01-4C85-9964-DFC128D83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10</a:t>
            </a:fld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D5F712F-99D6-4719-A4F7-53E711047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FABOLAS </a:t>
            </a:r>
            <a:r>
              <a:rPr lang="en-US" sz="1400" dirty="0"/>
              <a:t>(</a:t>
            </a:r>
            <a:r>
              <a:rPr lang="en-US" sz="1400" b="1" dirty="0"/>
              <a:t>Fa</a:t>
            </a:r>
            <a:r>
              <a:rPr lang="en-US" sz="1400" dirty="0"/>
              <a:t>st </a:t>
            </a:r>
            <a:r>
              <a:rPr lang="en-US" sz="1400" b="1" dirty="0"/>
              <a:t>B</a:t>
            </a:r>
            <a:r>
              <a:rPr lang="en-US" sz="1400" dirty="0"/>
              <a:t>ayesian </a:t>
            </a:r>
            <a:r>
              <a:rPr lang="en-US" sz="1400" b="1" dirty="0"/>
              <a:t>O</a:t>
            </a:r>
            <a:r>
              <a:rPr lang="en-US" sz="1400" dirty="0"/>
              <a:t>ptimization of Machine Learning Hyperparameters on </a:t>
            </a:r>
            <a:r>
              <a:rPr lang="en-US" sz="1400" b="1" dirty="0"/>
              <a:t>La</a:t>
            </a:r>
            <a:r>
              <a:rPr lang="en-US" sz="1400" dirty="0"/>
              <a:t>rge Dataset</a:t>
            </a:r>
            <a:r>
              <a:rPr lang="en-US" sz="1400" b="1" dirty="0"/>
              <a:t>s</a:t>
            </a:r>
            <a:r>
              <a:rPr lang="en-US" sz="1400" dirty="0"/>
              <a:t>)</a:t>
            </a:r>
          </a:p>
        </p:txBody>
      </p:sp>
      <p:sp>
        <p:nvSpPr>
          <p:cNvPr id="8" name="Gleichschenkliges Dreieck 7">
            <a:extLst>
              <a:ext uri="{FF2B5EF4-FFF2-40B4-BE49-F238E27FC236}">
                <a16:creationId xmlns:a16="http://schemas.microsoft.com/office/drawing/2014/main" id="{92903931-EA3C-4135-9FFE-1F3468185E23}"/>
              </a:ext>
            </a:extLst>
          </p:cNvPr>
          <p:cNvSpPr/>
          <p:nvPr/>
        </p:nvSpPr>
        <p:spPr>
          <a:xfrm rot="5400000">
            <a:off x="597458" y="3238911"/>
            <a:ext cx="239798" cy="187929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9872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3.7037E-7 L -3.95833E-6 0.14259 " pathEditMode="relative" rAng="0" ptsTypes="AA">
                                      <p:cBhvr>
                                        <p:cTn id="6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13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5F712F-99D6-4719-A4F7-53E711047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FABOLAS: </a:t>
            </a:r>
            <a:r>
              <a:rPr lang="en-US" sz="3200" i="1" dirty="0"/>
              <a:t>Evaluation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314A6C1D-C455-4565-AD15-C483C04C94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28.11.2018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1566B7C-BA1A-4778-8CBF-15AFB2C203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Classification in Big Data Environments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CAB178F-8D01-4C85-9964-DFC128D83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11</a:t>
            </a:fld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A2DDFE87-2EDA-40FD-8C36-7771559F8C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3925" y="1246448"/>
            <a:ext cx="5804149" cy="4365104"/>
          </a:xfrm>
          <a:prstGeom prst="rect">
            <a:avLst/>
          </a:prstGeom>
        </p:spPr>
      </p:pic>
      <p:sp>
        <p:nvSpPr>
          <p:cNvPr id="23" name="Textfeld 22">
            <a:extLst>
              <a:ext uri="{FF2B5EF4-FFF2-40B4-BE49-F238E27FC236}">
                <a16:creationId xmlns:a16="http://schemas.microsoft.com/office/drawing/2014/main" id="{7A17F1B4-3EB1-4224-8AFE-FE35E714A22C}"/>
              </a:ext>
            </a:extLst>
          </p:cNvPr>
          <p:cNvSpPr txBox="1"/>
          <p:nvPr/>
        </p:nvSpPr>
        <p:spPr>
          <a:xfrm>
            <a:off x="8362020" y="5773637"/>
            <a:ext cx="3240360" cy="4206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latin typeface="Roboto Light" panose="020B0604020202020204" charset="0"/>
                <a:ea typeface="Roboto Light" panose="020B0604020202020204" charset="0"/>
              </a:rPr>
              <a:t>Evaluation on MNIST using SVMs</a:t>
            </a:r>
          </a:p>
        </p:txBody>
      </p:sp>
    </p:spTree>
    <p:extLst>
      <p:ext uri="{BB962C8B-B14F-4D97-AF65-F5344CB8AC3E}">
        <p14:creationId xmlns:p14="http://schemas.microsoft.com/office/powerpoint/2010/main" val="556289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902A17B-D96B-4443-AD76-D7AE4FAC4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Hyperparameter</a:t>
            </a:r>
            <a:r>
              <a:rPr lang="de-DE" dirty="0"/>
              <a:t> </a:t>
            </a:r>
            <a:r>
              <a:rPr lang="en-US" dirty="0"/>
              <a:t>Optimization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D1423DE6-9403-43A4-B33F-C7E247881F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28.11.2018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22FFDE0-B215-4059-A8CF-4B2B0FA8FF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Classification in Big Data Environments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3FFFF87-A9E5-43F3-ADF5-BB2298A0A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12</a:t>
            </a:fld>
            <a:endParaRPr lang="de-DE" dirty="0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EFE8CC7F-1DBE-4B4B-8574-C95187B5B7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7408" y="1206248"/>
            <a:ext cx="4762500" cy="4762500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5304EBB5-33C3-4D2C-AEA3-B00F3ADC23B3}"/>
              </a:ext>
            </a:extLst>
          </p:cNvPr>
          <p:cNvSpPr txBox="1"/>
          <p:nvPr/>
        </p:nvSpPr>
        <p:spPr>
          <a:xfrm>
            <a:off x="6038765" y="2204864"/>
            <a:ext cx="54400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Roboto Light" panose="020B0604020202020204" charset="0"/>
                <a:ea typeface="Roboto Light" panose="020B0604020202020204" charset="0"/>
              </a:rPr>
              <a:t>Optimization Ideas: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350FF788-5D34-46F3-8198-59FE95FF9A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7408" y="1206248"/>
            <a:ext cx="4762500" cy="4762500"/>
          </a:xfrm>
          <a:prstGeom prst="rect">
            <a:avLst/>
          </a:prstGeom>
        </p:spPr>
      </p:pic>
      <p:sp>
        <p:nvSpPr>
          <p:cNvPr id="24" name="Textfeld 23">
            <a:extLst>
              <a:ext uri="{FF2B5EF4-FFF2-40B4-BE49-F238E27FC236}">
                <a16:creationId xmlns:a16="http://schemas.microsoft.com/office/drawing/2014/main" id="{68C3923E-0555-4233-AB2C-6BF2AD9FB2CA}"/>
              </a:ext>
            </a:extLst>
          </p:cNvPr>
          <p:cNvSpPr txBox="1"/>
          <p:nvPr/>
        </p:nvSpPr>
        <p:spPr>
          <a:xfrm>
            <a:off x="5929890" y="2708240"/>
            <a:ext cx="5094664" cy="19184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3200" dirty="0">
                <a:latin typeface="Roboto Light" panose="020B0604020202020204" charset="0"/>
                <a:ea typeface="Roboto Light" panose="020B0604020202020204" charset="0"/>
              </a:rPr>
              <a:t>FABOLAS</a:t>
            </a:r>
          </a:p>
          <a:p>
            <a:pPr>
              <a:lnSpc>
                <a:spcPct val="200000"/>
              </a:lnSpc>
            </a:pPr>
            <a:r>
              <a:rPr lang="en-US" sz="3200" dirty="0">
                <a:latin typeface="Roboto Light" panose="020B0604020202020204" charset="0"/>
                <a:ea typeface="Roboto Light" panose="020B0604020202020204" charset="0"/>
              </a:rPr>
              <a:t>Terminate bad probes early</a:t>
            </a:r>
          </a:p>
        </p:txBody>
      </p:sp>
      <p:sp>
        <p:nvSpPr>
          <p:cNvPr id="34" name="Gleichschenkliges Dreieck 33">
            <a:extLst>
              <a:ext uri="{FF2B5EF4-FFF2-40B4-BE49-F238E27FC236}">
                <a16:creationId xmlns:a16="http://schemas.microsoft.com/office/drawing/2014/main" id="{47E503F2-B984-425B-913B-94AFEBF71D25}"/>
              </a:ext>
            </a:extLst>
          </p:cNvPr>
          <p:cNvSpPr/>
          <p:nvPr/>
        </p:nvSpPr>
        <p:spPr>
          <a:xfrm rot="5400000">
            <a:off x="5715358" y="3242260"/>
            <a:ext cx="239798" cy="187929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AF422787-CACD-43DD-A987-BB884C6D2361}"/>
                  </a:ext>
                </a:extLst>
              </p:cNvPr>
              <p:cNvSpPr txBox="1"/>
              <p:nvPr/>
            </p:nvSpPr>
            <p:spPr>
              <a:xfrm>
                <a:off x="2558207" y="6023033"/>
                <a:ext cx="119866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𝑙</m:t>
                      </m:r>
                      <m:d>
                        <m:dPr>
                          <m:endChr m:val="|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𝒟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𝑡𝑟𝑎𝑖𝑛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AF422787-CACD-43DD-A987-BB884C6D23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8207" y="6023033"/>
                <a:ext cx="1198661" cy="276999"/>
              </a:xfrm>
              <a:prstGeom prst="rect">
                <a:avLst/>
              </a:prstGeom>
              <a:blipFill>
                <a:blip r:embed="rId6"/>
                <a:stretch>
                  <a:fillRect l="-4082" r="-6633" b="-3777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Grafik 12">
            <a:extLst>
              <a:ext uri="{FF2B5EF4-FFF2-40B4-BE49-F238E27FC236}">
                <a16:creationId xmlns:a16="http://schemas.microsoft.com/office/drawing/2014/main" id="{2F6C8094-5D85-4F8D-B2C2-8873BC0CF0D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799856" y="4797152"/>
            <a:ext cx="95250" cy="9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737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-2.59259E-6 L 4.375E-6 0.14028 " pathEditMode="relative" rAng="0" ptsTypes="AA">
                                      <p:cBhvr>
                                        <p:cTn id="6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014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5F712F-99D6-4719-A4F7-53E711047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Curve Extrapolation: </a:t>
            </a:r>
            <a:r>
              <a:rPr lang="en-US" sz="3200" i="1" dirty="0"/>
              <a:t>Basic Idea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314A6C1D-C455-4565-AD15-C483C04C94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28.11.2018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1566B7C-BA1A-4778-8CBF-15AFB2C203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Classification in Big Data Environments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CAB178F-8D01-4C85-9964-DFC128D83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13</a:t>
            </a:fld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10EFCB92-0AB0-4F3B-A02B-3A11C9B3E7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3104" y="1567069"/>
            <a:ext cx="5585791" cy="3723861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FC4C1AC6-4B56-402A-BA42-66F96B24E5F5}"/>
              </a:ext>
            </a:extLst>
          </p:cNvPr>
          <p:cNvSpPr/>
          <p:nvPr/>
        </p:nvSpPr>
        <p:spPr>
          <a:xfrm>
            <a:off x="4871864" y="1916832"/>
            <a:ext cx="3600400" cy="2736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6B175BDD-5094-494B-8260-3EED374491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3103" y="1567069"/>
            <a:ext cx="5585791" cy="3723860"/>
          </a:xfrm>
          <a:prstGeom prst="rect">
            <a:avLst/>
          </a:prstGeom>
        </p:spPr>
      </p:pic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E812BC73-A3F8-4AAC-8781-EE97EB3A0544}"/>
              </a:ext>
            </a:extLst>
          </p:cNvPr>
          <p:cNvCxnSpPr>
            <a:cxnSpLocks/>
          </p:cNvCxnSpPr>
          <p:nvPr/>
        </p:nvCxnSpPr>
        <p:spPr>
          <a:xfrm>
            <a:off x="3976497" y="1916832"/>
            <a:ext cx="4613728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feld 14">
            <a:extLst>
              <a:ext uri="{FF2B5EF4-FFF2-40B4-BE49-F238E27FC236}">
                <a16:creationId xmlns:a16="http://schemas.microsoft.com/office/drawing/2014/main" id="{142B98DB-4808-450E-BB84-D1C682F6C81C}"/>
              </a:ext>
            </a:extLst>
          </p:cNvPr>
          <p:cNvSpPr txBox="1"/>
          <p:nvPr/>
        </p:nvSpPr>
        <p:spPr>
          <a:xfrm>
            <a:off x="3134162" y="5418673"/>
            <a:ext cx="58528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latin typeface="Roboto Light" panose="020B0604020202020204" charset="0"/>
                <a:ea typeface="Roboto Light" panose="020B0604020202020204" charset="0"/>
              </a:rPr>
              <a:t>Gradient descent learning curve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B4C3027E-D731-412F-BDEE-B8CF6DA5C704}"/>
              </a:ext>
            </a:extLst>
          </p:cNvPr>
          <p:cNvSpPr txBox="1"/>
          <p:nvPr/>
        </p:nvSpPr>
        <p:spPr>
          <a:xfrm>
            <a:off x="8594271" y="1747555"/>
            <a:ext cx="17043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  <a:latin typeface="Roboto Light" panose="020B0604020202020204" charset="0"/>
                <a:ea typeface="Roboto Light" panose="020B0604020202020204" charset="0"/>
              </a:rPr>
              <a:t>Best result so far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24817A0D-5DC6-47CE-9788-F7FEA751BF3C}"/>
              </a:ext>
            </a:extLst>
          </p:cNvPr>
          <p:cNvSpPr txBox="1"/>
          <p:nvPr/>
        </p:nvSpPr>
        <p:spPr>
          <a:xfrm>
            <a:off x="9120336" y="2452519"/>
            <a:ext cx="2592288" cy="19595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latin typeface="Roboto Light" panose="020B0604020202020204" charset="0"/>
                <a:ea typeface="Roboto Light" panose="020B0604020202020204" charset="0"/>
              </a:rPr>
              <a:t>Increasing,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latin typeface="Roboto Light" panose="020B0604020202020204" charset="0"/>
                <a:ea typeface="Roboto Light" panose="020B0604020202020204" charset="0"/>
              </a:rPr>
              <a:t>saturating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latin typeface="Roboto Light" panose="020B0604020202020204" charset="0"/>
                <a:ea typeface="Roboto Light" panose="020B0604020202020204" charset="0"/>
              </a:rPr>
              <a:t>function</a:t>
            </a:r>
          </a:p>
        </p:txBody>
      </p:sp>
    </p:spTree>
    <p:extLst>
      <p:ext uri="{BB962C8B-B14F-4D97-AF65-F5344CB8AC3E}">
        <p14:creationId xmlns:p14="http://schemas.microsoft.com/office/powerpoint/2010/main" val="1649427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5F712F-99D6-4719-A4F7-53E711047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Curve Extrapolation: </a:t>
            </a:r>
            <a:r>
              <a:rPr lang="en-US" sz="3200" i="1" dirty="0"/>
              <a:t>Basic Idea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314A6C1D-C455-4565-AD15-C483C04C94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28.11.2018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1566B7C-BA1A-4778-8CBF-15AFB2C203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Classification in Big Data Environments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CAB178F-8D01-4C85-9964-DFC128D83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14</a:t>
            </a:fld>
            <a:endParaRPr lang="de-DE" dirty="0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142B98DB-4808-450E-BB84-D1C682F6C81C}"/>
              </a:ext>
            </a:extLst>
          </p:cNvPr>
          <p:cNvSpPr txBox="1"/>
          <p:nvPr/>
        </p:nvSpPr>
        <p:spPr>
          <a:xfrm>
            <a:off x="633491" y="5418673"/>
            <a:ext cx="108542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latin typeface="Roboto Light" panose="020B0604020202020204" charset="0"/>
                <a:ea typeface="Roboto Light" panose="020B0604020202020204" charset="0"/>
              </a:rPr>
              <a:t>Fit a linear combination of increasing &amp; saturating functions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0A9E24F6-0A74-4D97-BBF9-5E66FBA0CE0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9908" y="1366130"/>
            <a:ext cx="7752184" cy="3876092"/>
          </a:xfrm>
          <a:prstGeom prst="rect">
            <a:avLst/>
          </a:prstGeom>
        </p:spPr>
      </p:pic>
      <p:grpSp>
        <p:nvGrpSpPr>
          <p:cNvPr id="28" name="Gruppieren 27">
            <a:extLst>
              <a:ext uri="{FF2B5EF4-FFF2-40B4-BE49-F238E27FC236}">
                <a16:creationId xmlns:a16="http://schemas.microsoft.com/office/drawing/2014/main" id="{0AB296ED-BDC3-4B59-AAEF-29D609F741E2}"/>
              </a:ext>
            </a:extLst>
          </p:cNvPr>
          <p:cNvGrpSpPr/>
          <p:nvPr/>
        </p:nvGrpSpPr>
        <p:grpSpPr>
          <a:xfrm>
            <a:off x="4232307" y="1582057"/>
            <a:ext cx="2177474" cy="3155043"/>
            <a:chOff x="4232307" y="1582057"/>
            <a:chExt cx="2177474" cy="3155043"/>
          </a:xfrm>
        </p:grpSpPr>
        <p:cxnSp>
          <p:nvCxnSpPr>
            <p:cNvPr id="13" name="Gerader Verbinder 12">
              <a:extLst>
                <a:ext uri="{FF2B5EF4-FFF2-40B4-BE49-F238E27FC236}">
                  <a16:creationId xmlns:a16="http://schemas.microsoft.com/office/drawing/2014/main" id="{23DBE7A9-3CE0-451C-A40F-88EE592FB0D5}"/>
                </a:ext>
              </a:extLst>
            </p:cNvPr>
            <p:cNvCxnSpPr>
              <a:cxnSpLocks/>
            </p:cNvCxnSpPr>
            <p:nvPr/>
          </p:nvCxnSpPr>
          <p:spPr>
            <a:xfrm>
              <a:off x="4232307" y="1582057"/>
              <a:ext cx="0" cy="3155043"/>
            </a:xfrm>
            <a:prstGeom prst="line">
              <a:avLst/>
            </a:prstGeom>
            <a:ln w="9525">
              <a:solidFill>
                <a:srgbClr val="1B1B1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r Verbinder 24">
              <a:extLst>
                <a:ext uri="{FF2B5EF4-FFF2-40B4-BE49-F238E27FC236}">
                  <a16:creationId xmlns:a16="http://schemas.microsoft.com/office/drawing/2014/main" id="{2E5F0447-5BAC-4CD3-AF4F-8B6CFD98D8BF}"/>
                </a:ext>
              </a:extLst>
            </p:cNvPr>
            <p:cNvCxnSpPr>
              <a:cxnSpLocks/>
            </p:cNvCxnSpPr>
            <p:nvPr/>
          </p:nvCxnSpPr>
          <p:spPr>
            <a:xfrm>
              <a:off x="5672115" y="1582057"/>
              <a:ext cx="0" cy="3155043"/>
            </a:xfrm>
            <a:prstGeom prst="line">
              <a:avLst/>
            </a:prstGeom>
            <a:ln w="9525">
              <a:solidFill>
                <a:srgbClr val="1B1B1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Gerader Verbinder 25">
              <a:extLst>
                <a:ext uri="{FF2B5EF4-FFF2-40B4-BE49-F238E27FC236}">
                  <a16:creationId xmlns:a16="http://schemas.microsoft.com/office/drawing/2014/main" id="{50DF56F6-F9A8-4268-BBE8-220B82E0CB66}"/>
                </a:ext>
              </a:extLst>
            </p:cNvPr>
            <p:cNvCxnSpPr>
              <a:cxnSpLocks/>
            </p:cNvCxnSpPr>
            <p:nvPr/>
          </p:nvCxnSpPr>
          <p:spPr>
            <a:xfrm>
              <a:off x="4946593" y="1582057"/>
              <a:ext cx="0" cy="3155043"/>
            </a:xfrm>
            <a:prstGeom prst="line">
              <a:avLst/>
            </a:prstGeom>
            <a:ln w="9525">
              <a:solidFill>
                <a:srgbClr val="1B1B1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Gerader Verbinder 26">
              <a:extLst>
                <a:ext uri="{FF2B5EF4-FFF2-40B4-BE49-F238E27FC236}">
                  <a16:creationId xmlns:a16="http://schemas.microsoft.com/office/drawing/2014/main" id="{F486B4FF-D643-4C15-8A4E-C9EC862AF599}"/>
                </a:ext>
              </a:extLst>
            </p:cNvPr>
            <p:cNvCxnSpPr>
              <a:cxnSpLocks/>
            </p:cNvCxnSpPr>
            <p:nvPr/>
          </p:nvCxnSpPr>
          <p:spPr>
            <a:xfrm>
              <a:off x="6409781" y="1582057"/>
              <a:ext cx="0" cy="3155043"/>
            </a:xfrm>
            <a:prstGeom prst="line">
              <a:avLst/>
            </a:prstGeom>
            <a:ln w="9525">
              <a:solidFill>
                <a:srgbClr val="1B1B1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67154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5F712F-99D6-4719-A4F7-53E711047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Curve Extrapolation: </a:t>
            </a:r>
            <a:r>
              <a:rPr lang="en-US" sz="3200" i="1" dirty="0"/>
              <a:t>Evaluation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314A6C1D-C455-4565-AD15-C483C04C94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28.11.2018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1566B7C-BA1A-4778-8CBF-15AFB2C203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Classification in Big Data Environments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CAB178F-8D01-4C85-9964-DFC128D83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15</a:t>
            </a:fld>
            <a:endParaRPr lang="de-DE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F02041C8-954F-4660-8088-B143B6D40300}"/>
              </a:ext>
            </a:extLst>
          </p:cNvPr>
          <p:cNvSpPr txBox="1"/>
          <p:nvPr/>
        </p:nvSpPr>
        <p:spPr>
          <a:xfrm>
            <a:off x="838200" y="5745984"/>
            <a:ext cx="4680520" cy="4206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latin typeface="Roboto Light" panose="020B0604020202020204" charset="0"/>
                <a:ea typeface="Roboto Light" panose="020B0604020202020204" charset="0"/>
              </a:rPr>
              <a:t>Evaluation on CIFAR-10 using fully connected NNs</a:t>
            </a:r>
          </a:p>
        </p:txBody>
      </p: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485A3BE2-46D1-4833-ADB9-4DD3D57A6364}"/>
              </a:ext>
            </a:extLst>
          </p:cNvPr>
          <p:cNvGrpSpPr/>
          <p:nvPr/>
        </p:nvGrpSpPr>
        <p:grpSpPr>
          <a:xfrm>
            <a:off x="1614879" y="1734085"/>
            <a:ext cx="8962241" cy="3389829"/>
            <a:chOff x="1890814" y="1772816"/>
            <a:chExt cx="8962241" cy="3389829"/>
          </a:xfrm>
        </p:grpSpPr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61A6A1DA-0252-4B66-B183-B8372E2DFD0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90814" y="1772816"/>
              <a:ext cx="3381171" cy="3389829"/>
            </a:xfrm>
            <a:prstGeom prst="rect">
              <a:avLst/>
            </a:prstGeom>
          </p:spPr>
        </p:pic>
        <p:pic>
          <p:nvPicPr>
            <p:cNvPr id="11" name="Grafik 10">
              <a:extLst>
                <a:ext uri="{FF2B5EF4-FFF2-40B4-BE49-F238E27FC236}">
                  <a16:creationId xmlns:a16="http://schemas.microsoft.com/office/drawing/2014/main" id="{A28B9FCC-6760-4002-A683-B4BD5156C2E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23992" y="1772816"/>
              <a:ext cx="4829063" cy="33019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56160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60FD48A6-AEC9-491D-A1D4-17AC8AC102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24745"/>
            <a:ext cx="10515600" cy="4680520"/>
          </a:xfrm>
        </p:spPr>
        <p:txBody>
          <a:bodyPr anchor="ctr">
            <a:normAutofit/>
          </a:bodyPr>
          <a:lstStyle/>
          <a:p>
            <a:pPr marL="0" indent="0" algn="ctr">
              <a:lnSpc>
                <a:spcPct val="250000"/>
              </a:lnSpc>
              <a:spcBef>
                <a:spcPts val="0"/>
              </a:spcBef>
              <a:buNone/>
            </a:pPr>
            <a:r>
              <a:rPr lang="en-US" b="1" dirty="0"/>
              <a:t>Speedup via:</a:t>
            </a:r>
          </a:p>
          <a:p>
            <a:pPr marL="0" indent="0" algn="ctr">
              <a:lnSpc>
                <a:spcPct val="250000"/>
              </a:lnSpc>
              <a:spcBef>
                <a:spcPts val="0"/>
              </a:spcBef>
              <a:buNone/>
            </a:pPr>
            <a:r>
              <a:rPr lang="en-US" sz="3600" dirty="0"/>
              <a:t>Hyperparameter Optimization</a:t>
            </a:r>
          </a:p>
          <a:p>
            <a:pPr marL="0" indent="0" algn="ctr">
              <a:lnSpc>
                <a:spcPct val="250000"/>
              </a:lnSpc>
              <a:spcBef>
                <a:spcPts val="0"/>
              </a:spcBef>
              <a:buNone/>
            </a:pPr>
            <a:r>
              <a:rPr lang="en-US" sz="3600" dirty="0"/>
              <a:t>Optimizing Training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5D02EDC-C20A-4838-8D2D-CE6B1E9CBA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28.11.2018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815E852-3B76-42B9-95D2-C201A6A702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Classification in Big Data Environments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FB95A85-EF0D-4093-8AF7-76A561637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t>16</a:t>
            </a:fld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093DC8F-5A69-4E46-9FB9-571634287E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9" name="Gleichschenkliges Dreieck 8">
            <a:extLst>
              <a:ext uri="{FF2B5EF4-FFF2-40B4-BE49-F238E27FC236}">
                <a16:creationId xmlns:a16="http://schemas.microsoft.com/office/drawing/2014/main" id="{70C16FE9-85F3-4CEF-B909-33D38F9A7B90}"/>
              </a:ext>
            </a:extLst>
          </p:cNvPr>
          <p:cNvSpPr/>
          <p:nvPr/>
        </p:nvSpPr>
        <p:spPr>
          <a:xfrm rot="5400000">
            <a:off x="2609343" y="3467938"/>
            <a:ext cx="360040" cy="282163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0872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2.59259E-6 L 3.95833E-6 0.20046 " pathEditMode="relative" rAng="0" ptsTypes="AA">
                                      <p:cBhvr>
                                        <p:cTn id="6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00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6" name="Inhaltsplatzhalter 5">
                <a:extLst>
                  <a:ext uri="{FF2B5EF4-FFF2-40B4-BE49-F238E27FC236}">
                    <a16:creationId xmlns:a16="http://schemas.microsoft.com/office/drawing/2014/main" id="{393F74CA-965B-44F4-9C18-808EA291B7C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124745"/>
                <a:ext cx="10515600" cy="4608512"/>
              </a:xfrm>
            </p:spPr>
            <p:txBody>
              <a:bodyPr anchor="ctr"/>
              <a:lstStyle/>
              <a:p>
                <a:pPr marL="514350" indent="-514350">
                  <a:lnSpc>
                    <a:spcPct val="200000"/>
                  </a:lnSpc>
                  <a:buFont typeface="+mj-lt"/>
                  <a:buAutoNum type="arabicPeriod"/>
                </a:pPr>
                <a:r>
                  <a:rPr lang="en-US" dirty="0"/>
                  <a:t>Combine Bootstrapping with Subsampling</a:t>
                </a:r>
              </a:p>
              <a:p>
                <a:pPr marL="514350" indent="-514350">
                  <a:lnSpc>
                    <a:spcPct val="200000"/>
                  </a:lnSpc>
                  <a:buFont typeface="+mj-lt"/>
                  <a:buAutoNum type="arabicPeriod"/>
                </a:pPr>
                <a:r>
                  <a:rPr lang="en-US" dirty="0"/>
                  <a:t>Optimize Subsample Sizes in SGD</a:t>
                </a:r>
              </a:p>
              <a:p>
                <a:pPr marL="514350" indent="-514350">
                  <a:lnSpc>
                    <a:spcPct val="200000"/>
                  </a:lnSpc>
                  <a:buFont typeface="+mj-lt"/>
                  <a:buAutoNum type="arabicPeriod"/>
                </a:pPr>
                <a:r>
                  <a:rPr lang="en-US" dirty="0"/>
                  <a:t>Optimize Subsamples in Logistic Regression</a:t>
                </a:r>
              </a:p>
              <a:p>
                <a:pPr marL="514350" indent="-514350">
                  <a:lnSpc>
                    <a:spcPct val="200000"/>
                  </a:lnSpc>
                  <a:buFont typeface="+mj-lt"/>
                  <a:buAutoNum type="arabicPeriod"/>
                </a:pPr>
                <a:r>
                  <a:rPr lang="en-US" dirty="0"/>
                  <a:t>Combine SVMs with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-means</a:t>
                </a:r>
              </a:p>
            </p:txBody>
          </p:sp>
        </mc:Choice>
        <mc:Fallback>
          <p:sp>
            <p:nvSpPr>
              <p:cNvPr id="6" name="Inhaltsplatzhalter 5">
                <a:extLst>
                  <a:ext uri="{FF2B5EF4-FFF2-40B4-BE49-F238E27FC236}">
                    <a16:creationId xmlns:a16="http://schemas.microsoft.com/office/drawing/2014/main" id="{393F74CA-965B-44F4-9C18-808EA291B7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124745"/>
                <a:ext cx="10515600" cy="4608512"/>
              </a:xfrm>
              <a:blipFill>
                <a:blip r:embed="rId2"/>
                <a:stretch>
                  <a:fillRect l="-121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2AC90F4-1A5B-4BFF-A916-F20F865191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28.11.2018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FAF08CD-0B4A-44B0-94CC-05501A7DFE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Classification in Big Data Environments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0881CE1-CCA8-4DEC-8FC0-62CE15DEA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17</a:t>
            </a:fld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455EF99-5E7E-4871-97A2-132690559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Optimizing Training: </a:t>
            </a:r>
            <a:r>
              <a:rPr lang="en-US" sz="3200" i="1" dirty="0"/>
              <a:t>4 approaches</a:t>
            </a:r>
          </a:p>
        </p:txBody>
      </p:sp>
      <p:sp>
        <p:nvSpPr>
          <p:cNvPr id="7" name="Geschweifte Klammer rechts 6">
            <a:extLst>
              <a:ext uri="{FF2B5EF4-FFF2-40B4-BE49-F238E27FC236}">
                <a16:creationId xmlns:a16="http://schemas.microsoft.com/office/drawing/2014/main" id="{00511570-7BEE-49AA-AEF2-892D3DCD1AD1}"/>
              </a:ext>
            </a:extLst>
          </p:cNvPr>
          <p:cNvSpPr/>
          <p:nvPr/>
        </p:nvSpPr>
        <p:spPr>
          <a:xfrm>
            <a:off x="8832304" y="1700808"/>
            <a:ext cx="288032" cy="3672408"/>
          </a:xfrm>
          <a:prstGeom prst="rightBrace">
            <a:avLst>
              <a:gd name="adj1" fmla="val 101980"/>
              <a:gd name="adj2" fmla="val 48622"/>
            </a:avLst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F6010136-6988-46BD-B035-767B0F3F1472}"/>
                  </a:ext>
                </a:extLst>
              </p:cNvPr>
              <p:cNvSpPr txBox="1"/>
              <p:nvPr/>
            </p:nvSpPr>
            <p:spPr>
              <a:xfrm>
                <a:off x="9336360" y="2772410"/>
                <a:ext cx="2122004" cy="13131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800" dirty="0">
                    <a:latin typeface="Roboto Light" panose="020B0604020202020204" charset="0"/>
                    <a:ea typeface="Roboto Light" panose="020B0604020202020204" charset="0"/>
                  </a:rPr>
                  <a:t>Reduce size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800" b="0" i="1" smtClean="0">
                            <a:latin typeface="Cambria Math" panose="02040503050406030204" pitchFamily="18" charset="0"/>
                            <a:ea typeface="Roboto Light" panose="020B0604020202020204" charset="0"/>
                          </a:rPr>
                        </m:ctrlPr>
                      </m:sSubPr>
                      <m:e>
                        <m:r>
                          <a:rPr lang="de-DE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𝒟</m:t>
                        </m:r>
                      </m:e>
                      <m:sub>
                        <m:r>
                          <a:rPr lang="de-DE" sz="2800" b="0" i="1" smtClean="0">
                            <a:latin typeface="Cambria Math" panose="02040503050406030204" pitchFamily="18" charset="0"/>
                            <a:ea typeface="Roboto Light" panose="020B0604020202020204" charset="0"/>
                          </a:rPr>
                          <m:t>𝑡𝑟𝑎𝑖𝑛</m:t>
                        </m:r>
                      </m:sub>
                    </m:sSub>
                  </m:oMath>
                </a14:m>
                <a:endParaRPr lang="en-US" sz="2800" dirty="0">
                  <a:latin typeface="Roboto Light" panose="020B0604020202020204" charset="0"/>
                  <a:ea typeface="Roboto Light" panose="020B0604020202020204" charset="0"/>
                </a:endParaRPr>
              </a:p>
            </p:txBody>
          </p:sp>
        </mc:Choice>
        <mc:Fallback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F6010136-6988-46BD-B035-767B0F3F14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6360" y="2772410"/>
                <a:ext cx="2122004" cy="1313180"/>
              </a:xfrm>
              <a:prstGeom prst="rect">
                <a:avLst/>
              </a:prstGeom>
              <a:blipFill>
                <a:blip r:embed="rId3"/>
                <a:stretch>
                  <a:fillRect l="-6034" r="-6609" b="-1255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Gleichschenkliges Dreieck 8">
            <a:extLst>
              <a:ext uri="{FF2B5EF4-FFF2-40B4-BE49-F238E27FC236}">
                <a16:creationId xmlns:a16="http://schemas.microsoft.com/office/drawing/2014/main" id="{D32F2912-1139-4BE0-A0B0-189BED0274B2}"/>
              </a:ext>
            </a:extLst>
          </p:cNvPr>
          <p:cNvSpPr/>
          <p:nvPr/>
        </p:nvSpPr>
        <p:spPr>
          <a:xfrm rot="5400000">
            <a:off x="597458" y="2014775"/>
            <a:ext cx="239798" cy="187929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07702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el 1">
                <a:extLst>
                  <a:ext uri="{FF2B5EF4-FFF2-40B4-BE49-F238E27FC236}">
                    <a16:creationId xmlns:a16="http://schemas.microsoft.com/office/drawing/2014/main" id="{A455EF99-5E7E-4871-97A2-13269055907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Regular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out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Bootstrap </a:t>
                </a:r>
                <a:r>
                  <a:rPr lang="en-US" sz="2400" dirty="0"/>
                  <a:t>(BOOT)</a:t>
                </a:r>
                <a:endParaRPr lang="en-US" sz="2400" i="1" dirty="0"/>
              </a:p>
            </p:txBody>
          </p:sp>
        </mc:Choice>
        <mc:Fallback>
          <p:sp>
            <p:nvSpPr>
              <p:cNvPr id="2" name="Titel 1">
                <a:extLst>
                  <a:ext uri="{FF2B5EF4-FFF2-40B4-BE49-F238E27FC236}">
                    <a16:creationId xmlns:a16="http://schemas.microsoft.com/office/drawing/2014/main" id="{A455EF99-5E7E-4871-97A2-13269055907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785" t="-10092" b="-3486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2AC90F4-1A5B-4BFF-A916-F20F865191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28.11.2018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FAF08CD-0B4A-44B0-94CC-05501A7DFE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Classification in Big Data Environments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0881CE1-CCA8-4DEC-8FC0-62CE15DEA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18</a:t>
            </a:fld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DD0E354D-B5C5-423C-AA51-E7619D028C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24000" y="1795699"/>
            <a:ext cx="9144000" cy="3619500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602A010E-73E6-44C4-95D5-093E23EF8789}"/>
              </a:ext>
            </a:extLst>
          </p:cNvPr>
          <p:cNvSpPr txBox="1"/>
          <p:nvPr/>
        </p:nvSpPr>
        <p:spPr>
          <a:xfrm>
            <a:off x="7464152" y="2948859"/>
            <a:ext cx="3562164" cy="13131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latin typeface="Roboto Light" panose="020B0604020202020204" charset="0"/>
                <a:ea typeface="Roboto Light" panose="020B0604020202020204" charset="0"/>
              </a:rPr>
              <a:t>Can reduce variance.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latin typeface="Roboto Light" panose="020B0604020202020204" charset="0"/>
                <a:ea typeface="Roboto Light" panose="020B0604020202020204" charset="0"/>
              </a:rPr>
              <a:t>But no speedup.</a:t>
            </a:r>
          </a:p>
        </p:txBody>
      </p:sp>
    </p:spTree>
    <p:extLst>
      <p:ext uri="{BB962C8B-B14F-4D97-AF65-F5344CB8AC3E}">
        <p14:creationId xmlns:p14="http://schemas.microsoft.com/office/powerpoint/2010/main" val="955149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el 1">
                <a:extLst>
                  <a:ext uri="{FF2B5EF4-FFF2-40B4-BE49-F238E27FC236}">
                    <a16:creationId xmlns:a16="http://schemas.microsoft.com/office/drawing/2014/main" id="{A455EF99-5E7E-4871-97A2-13269055907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 out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Bootstrap </a:t>
                </a:r>
                <a:r>
                  <a:rPr lang="en-US" sz="2400" dirty="0"/>
                  <a:t>(BOFN)</a:t>
                </a:r>
                <a:endParaRPr lang="en-US" sz="2400" i="1" dirty="0"/>
              </a:p>
            </p:txBody>
          </p:sp>
        </mc:Choice>
        <mc:Fallback>
          <p:sp>
            <p:nvSpPr>
              <p:cNvPr id="2" name="Titel 1">
                <a:extLst>
                  <a:ext uri="{FF2B5EF4-FFF2-40B4-BE49-F238E27FC236}">
                    <a16:creationId xmlns:a16="http://schemas.microsoft.com/office/drawing/2014/main" id="{A455EF99-5E7E-4871-97A2-13269055907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t="-10092" b="-3486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2AC90F4-1A5B-4BFF-A916-F20F865191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28.11.2018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FAF08CD-0B4A-44B0-94CC-05501A7DFE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Classification in Big Data Environments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0881CE1-CCA8-4DEC-8FC0-62CE15DEA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19</a:t>
            </a:fld>
            <a:endParaRPr lang="de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602A010E-73E6-44C4-95D5-093E23EF8789}"/>
                  </a:ext>
                </a:extLst>
              </p:cNvPr>
              <p:cNvSpPr txBox="1"/>
              <p:nvPr/>
            </p:nvSpPr>
            <p:spPr>
              <a:xfrm>
                <a:off x="7464152" y="2426928"/>
                <a:ext cx="3816424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800" dirty="0">
                    <a:latin typeface="Roboto Light" panose="020B0604020202020204" charset="0"/>
                    <a:ea typeface="Roboto Light" panose="020B0604020202020204" charset="0"/>
                  </a:rPr>
                  <a:t>Can speedup training if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𝒪</m:t>
                      </m:r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sSup>
                            <m:sSupPr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sup>
                          </m:sSup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𝒪</m:t>
                      </m:r>
                      <m:d>
                        <m:dPr>
                          <m:ctrlPr>
                            <a:rPr lang="de-DE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e-DE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de-DE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sup>
                          </m:sSup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≥1</m:t>
                      </m:r>
                    </m:oMath>
                  </m:oMathPara>
                </a14:m>
                <a:endParaRPr lang="en-US" sz="2800" dirty="0">
                  <a:latin typeface="Roboto Light" panose="020B0604020202020204" charset="0"/>
                  <a:ea typeface="Roboto Light" panose="020B0604020202020204" charset="0"/>
                </a:endParaRPr>
              </a:p>
            </p:txBody>
          </p:sp>
        </mc:Choice>
        <mc:Fallback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602A010E-73E6-44C4-95D5-093E23EF87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4152" y="2426928"/>
                <a:ext cx="3816424" cy="1384995"/>
              </a:xfrm>
              <a:prstGeom prst="rect">
                <a:avLst/>
              </a:prstGeom>
              <a:blipFill>
                <a:blip r:embed="rId3"/>
                <a:stretch>
                  <a:fillRect l="-3195" r="-175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BAC3C959-90E3-4AAA-BEC8-CFE9C6883520}"/>
                  </a:ext>
                </a:extLst>
              </p:cNvPr>
              <p:cNvSpPr txBox="1"/>
              <p:nvPr/>
            </p:nvSpPr>
            <p:spPr>
              <a:xfrm>
                <a:off x="7464152" y="4221088"/>
                <a:ext cx="3889648" cy="6668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800" dirty="0">
                    <a:solidFill>
                      <a:srgbClr val="C00000"/>
                    </a:solidFill>
                    <a:latin typeface="Roboto Light" panose="020B0604020202020204" charset="0"/>
                    <a:ea typeface="Roboto Light" panose="020B0604020202020204" charset="0"/>
                  </a:rPr>
                  <a:t>Sensitive to choice of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Roboto Light" panose="020B0604020202020204" charset="0"/>
                      </a:rPr>
                      <m:t>𝑏</m:t>
                    </m:r>
                  </m:oMath>
                </a14:m>
                <a:r>
                  <a:rPr lang="en-US" sz="2800" dirty="0">
                    <a:solidFill>
                      <a:srgbClr val="C00000"/>
                    </a:solidFill>
                    <a:latin typeface="Roboto Light" panose="020B0604020202020204" charset="0"/>
                    <a:ea typeface="Roboto Light" panose="020B0604020202020204" charset="0"/>
                  </a:rPr>
                  <a:t>!</a:t>
                </a:r>
              </a:p>
            </p:txBody>
          </p:sp>
        </mc:Choice>
        <mc:Fallback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BAC3C959-90E3-4AAA-BEC8-CFE9C68835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4152" y="4221088"/>
                <a:ext cx="3889648" cy="666849"/>
              </a:xfrm>
              <a:prstGeom prst="rect">
                <a:avLst/>
              </a:prstGeom>
              <a:blipFill>
                <a:blip r:embed="rId4"/>
                <a:stretch>
                  <a:fillRect l="-3130" r="-2347" b="-2454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Grafik 8">
            <a:extLst>
              <a:ext uri="{FF2B5EF4-FFF2-40B4-BE49-F238E27FC236}">
                <a16:creationId xmlns:a16="http://schemas.microsoft.com/office/drawing/2014/main" id="{05FDA0FB-CB5E-4EDF-9263-E82242DF90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24000" y="1795699"/>
            <a:ext cx="9144000" cy="361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386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60FD48A6-AEC9-491D-A1D4-17AC8AC102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24745"/>
            <a:ext cx="10515600" cy="4680520"/>
          </a:xfrm>
        </p:spPr>
        <p:txBody>
          <a:bodyPr anchor="ctr">
            <a:normAutofit/>
          </a:bodyPr>
          <a:lstStyle/>
          <a:p>
            <a:pPr marL="0" indent="0" algn="ctr">
              <a:lnSpc>
                <a:spcPct val="250000"/>
              </a:lnSpc>
              <a:spcBef>
                <a:spcPts val="0"/>
              </a:spcBef>
              <a:buNone/>
            </a:pPr>
            <a:r>
              <a:rPr lang="en-US" b="1" dirty="0"/>
              <a:t>Speedup via:</a:t>
            </a:r>
          </a:p>
          <a:p>
            <a:pPr marL="0" indent="0" algn="ctr">
              <a:lnSpc>
                <a:spcPct val="250000"/>
              </a:lnSpc>
              <a:spcBef>
                <a:spcPts val="0"/>
              </a:spcBef>
              <a:buNone/>
            </a:pPr>
            <a:r>
              <a:rPr lang="en-US" sz="3600" dirty="0"/>
              <a:t>Hyperparameter Optimization</a:t>
            </a:r>
          </a:p>
          <a:p>
            <a:pPr marL="0" indent="0" algn="ctr">
              <a:lnSpc>
                <a:spcPct val="250000"/>
              </a:lnSpc>
              <a:spcBef>
                <a:spcPts val="0"/>
              </a:spcBef>
              <a:buNone/>
            </a:pPr>
            <a:r>
              <a:rPr lang="en-US" sz="3600" dirty="0"/>
              <a:t>Optimizing Training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5D02EDC-C20A-4838-8D2D-CE6B1E9CBA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28.11.2018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815E852-3B76-42B9-95D2-C201A6A702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Classification in Big Data Environments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FB95A85-EF0D-4093-8AF7-76A561637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t>2</a:t>
            </a:fld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093DC8F-5A69-4E46-9FB9-571634287E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9" name="Gleichschenkliges Dreieck 8">
            <a:extLst>
              <a:ext uri="{FF2B5EF4-FFF2-40B4-BE49-F238E27FC236}">
                <a16:creationId xmlns:a16="http://schemas.microsoft.com/office/drawing/2014/main" id="{70C16FE9-85F3-4CEF-B909-33D38F9A7B90}"/>
              </a:ext>
            </a:extLst>
          </p:cNvPr>
          <p:cNvSpPr/>
          <p:nvPr/>
        </p:nvSpPr>
        <p:spPr>
          <a:xfrm rot="5400000">
            <a:off x="2609343" y="3467938"/>
            <a:ext cx="360040" cy="282163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53068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455EF99-5E7E-4871-97A2-132690559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Bag of Little Bootstraps </a:t>
            </a:r>
            <a:r>
              <a:rPr lang="en-US" sz="2400" dirty="0"/>
              <a:t>(BLB)</a:t>
            </a:r>
            <a:endParaRPr lang="en-US" sz="2000" i="1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2AC90F4-1A5B-4BFF-A916-F20F865191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28.11.2018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FAF08CD-0B4A-44B0-94CC-05501A7DFE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Classification in Big Data Environments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0881CE1-CCA8-4DEC-8FC0-62CE15DEA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20</a:t>
            </a:fld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A6B57DFC-840C-4C0C-8919-02C1EFF531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24000" y="1795699"/>
            <a:ext cx="9144000" cy="36195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8F8EFFE8-533D-4A48-81A6-6BFB5D94E203}"/>
                  </a:ext>
                </a:extLst>
              </p:cNvPr>
              <p:cNvSpPr txBox="1"/>
              <p:nvPr/>
            </p:nvSpPr>
            <p:spPr>
              <a:xfrm>
                <a:off x="2927542" y="5661248"/>
                <a:ext cx="576003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sz="2400" dirty="0">
                    <a:latin typeface="Roboto Light" panose="020B0604020202020204" charset="0"/>
                    <a:ea typeface="Roboto Light" panose="020B0604020202020204" charset="0"/>
                  </a:rPr>
                  <a:t>Represented by counts in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𝒪</m:t>
                    </m:r>
                    <m:d>
                      <m:dPr>
                        <m:ctrlPr>
                          <a:rPr lang="de-DE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  <m:func>
                          <m:funcPr>
                            <m:ctrlPr>
                              <a:rPr lang="de-DE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de-DE" sz="24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de-DE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endParaRPr lang="en-US" sz="2400" dirty="0">
                  <a:latin typeface="Roboto Light" panose="020B0604020202020204" charset="0"/>
                  <a:ea typeface="Roboto Light" panose="020B0604020202020204" charset="0"/>
                </a:endParaRPr>
              </a:p>
            </p:txBody>
          </p:sp>
        </mc:Choice>
        <mc:Fallback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8F8EFFE8-533D-4A48-81A6-6BFB5D94E2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7542" y="5661248"/>
                <a:ext cx="5760032" cy="584775"/>
              </a:xfrm>
              <a:prstGeom prst="rect">
                <a:avLst/>
              </a:prstGeom>
              <a:blipFill>
                <a:blip r:embed="rId4"/>
                <a:stretch>
                  <a:fillRect b="-2395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Geschweifte Klammer rechts 8">
            <a:extLst>
              <a:ext uri="{FF2B5EF4-FFF2-40B4-BE49-F238E27FC236}">
                <a16:creationId xmlns:a16="http://schemas.microsoft.com/office/drawing/2014/main" id="{9A686D73-8A62-434F-A5DB-2E9C15C339AA}"/>
              </a:ext>
            </a:extLst>
          </p:cNvPr>
          <p:cNvSpPr/>
          <p:nvPr/>
        </p:nvSpPr>
        <p:spPr>
          <a:xfrm rot="5400000">
            <a:off x="5706562" y="4551449"/>
            <a:ext cx="226268" cy="2088232"/>
          </a:xfrm>
          <a:prstGeom prst="rightBrace">
            <a:avLst>
              <a:gd name="adj1" fmla="val 61244"/>
              <a:gd name="adj2" fmla="val 49010"/>
            </a:avLst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34949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455EF99-5E7E-4871-97A2-132690559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Bag of Little Bootstraps: </a:t>
            </a:r>
            <a:r>
              <a:rPr lang="en-US" sz="3200" i="1" dirty="0"/>
              <a:t>Evaluation</a:t>
            </a:r>
            <a:endParaRPr lang="en-US" sz="2000" i="1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2AC90F4-1A5B-4BFF-A916-F20F865191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28.11.2018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FAF08CD-0B4A-44B0-94CC-05501A7DFE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Classification in Big Data Environments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0881CE1-CCA8-4DEC-8FC0-62CE15DEA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21</a:t>
            </a:fld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CCF23C0F-BDCF-45B3-9636-77C4CAA811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111" y="2229152"/>
            <a:ext cx="10891778" cy="2784024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61140EA7-3E88-4AC7-A11D-16B317E0B042}"/>
              </a:ext>
            </a:extLst>
          </p:cNvPr>
          <p:cNvSpPr txBox="1"/>
          <p:nvPr/>
        </p:nvSpPr>
        <p:spPr>
          <a:xfrm>
            <a:off x="838200" y="5745984"/>
            <a:ext cx="6409928" cy="4206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latin typeface="Roboto Light" panose="020B0604020202020204" charset="0"/>
                <a:ea typeface="Roboto Light" panose="020B0604020202020204" charset="0"/>
              </a:rPr>
              <a:t>Evaluated using Logistic Regression on a randomly generated dataset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C4F3B8F0-D329-4677-A590-4D59EEC84454}"/>
              </a:ext>
            </a:extLst>
          </p:cNvPr>
          <p:cNvSpPr txBox="1"/>
          <p:nvPr/>
        </p:nvSpPr>
        <p:spPr>
          <a:xfrm>
            <a:off x="1055440" y="1604940"/>
            <a:ext cx="66247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dirty="0">
                <a:latin typeface="Roboto Light" panose="020B0604020202020204" charset="0"/>
                <a:ea typeface="Roboto Light" panose="020B0604020202020204" charset="0"/>
              </a:rPr>
              <a:t>Single Threaded </a:t>
            </a:r>
            <a:r>
              <a:rPr lang="en-US" dirty="0">
                <a:latin typeface="Roboto Light" panose="020B0604020202020204" charset="0"/>
                <a:ea typeface="Roboto Light" panose="020B0604020202020204" charset="0"/>
              </a:rPr>
              <a:t>(on a small dataset)</a:t>
            </a:r>
            <a:endParaRPr lang="en-US" sz="2400" dirty="0">
              <a:latin typeface="Roboto Light" panose="020B0604020202020204" charset="0"/>
              <a:ea typeface="Roboto Light" panose="020B0604020202020204" charset="0"/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2EF7C7DB-F123-47B6-AA1D-416CB4EE25BD}"/>
              </a:ext>
            </a:extLst>
          </p:cNvPr>
          <p:cNvSpPr txBox="1"/>
          <p:nvPr/>
        </p:nvSpPr>
        <p:spPr>
          <a:xfrm>
            <a:off x="8153400" y="1521994"/>
            <a:ext cx="3200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dirty="0">
                <a:latin typeface="Roboto Light" panose="020B0604020202020204" charset="0"/>
                <a:ea typeface="Roboto Light" panose="020B0604020202020204" charset="0"/>
              </a:rPr>
              <a:t>Parallelized </a:t>
            </a:r>
            <a:r>
              <a:rPr lang="en-US" dirty="0">
                <a:latin typeface="Roboto Light" panose="020B0604020202020204" charset="0"/>
                <a:ea typeface="Roboto Light" panose="020B0604020202020204" charset="0"/>
              </a:rPr>
              <a:t>(big dataset)</a:t>
            </a:r>
            <a:endParaRPr lang="en-US" sz="2400" dirty="0">
              <a:latin typeface="Roboto Light" panose="020B0604020202020204" charset="0"/>
              <a:ea typeface="Roboto Ligh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90568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6" name="Inhaltsplatzhalter 5">
                <a:extLst>
                  <a:ext uri="{FF2B5EF4-FFF2-40B4-BE49-F238E27FC236}">
                    <a16:creationId xmlns:a16="http://schemas.microsoft.com/office/drawing/2014/main" id="{393F74CA-965B-44F4-9C18-808EA291B7C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124745"/>
                <a:ext cx="10515600" cy="4608512"/>
              </a:xfrm>
            </p:spPr>
            <p:txBody>
              <a:bodyPr anchor="ctr"/>
              <a:lstStyle/>
              <a:p>
                <a:pPr marL="514350" indent="-514350">
                  <a:lnSpc>
                    <a:spcPct val="200000"/>
                  </a:lnSpc>
                  <a:buFont typeface="+mj-lt"/>
                  <a:buAutoNum type="arabicPeriod"/>
                </a:pPr>
                <a:r>
                  <a:rPr lang="en-US" dirty="0"/>
                  <a:t>Bag of Little Bootstraps</a:t>
                </a:r>
              </a:p>
              <a:p>
                <a:pPr marL="514350" indent="-514350">
                  <a:lnSpc>
                    <a:spcPct val="200000"/>
                  </a:lnSpc>
                  <a:buFont typeface="+mj-lt"/>
                  <a:buAutoNum type="arabicPeriod"/>
                </a:pPr>
                <a:r>
                  <a:rPr lang="en-US" dirty="0"/>
                  <a:t>Optimize Subsample Sizes in SGD</a:t>
                </a:r>
              </a:p>
              <a:p>
                <a:pPr marL="514350" indent="-514350">
                  <a:lnSpc>
                    <a:spcPct val="200000"/>
                  </a:lnSpc>
                  <a:buFont typeface="+mj-lt"/>
                  <a:buAutoNum type="arabicPeriod"/>
                </a:pPr>
                <a:r>
                  <a:rPr lang="en-US" dirty="0"/>
                  <a:t>Optimize Subsamples in Logistic Regression</a:t>
                </a:r>
              </a:p>
              <a:p>
                <a:pPr marL="514350" indent="-514350">
                  <a:lnSpc>
                    <a:spcPct val="200000"/>
                  </a:lnSpc>
                  <a:buFont typeface="+mj-lt"/>
                  <a:buAutoNum type="arabicPeriod"/>
                </a:pPr>
                <a:r>
                  <a:rPr lang="en-US" dirty="0"/>
                  <a:t>Combine SVMs with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-means</a:t>
                </a:r>
              </a:p>
            </p:txBody>
          </p:sp>
        </mc:Choice>
        <mc:Fallback>
          <p:sp>
            <p:nvSpPr>
              <p:cNvPr id="6" name="Inhaltsplatzhalter 5">
                <a:extLst>
                  <a:ext uri="{FF2B5EF4-FFF2-40B4-BE49-F238E27FC236}">
                    <a16:creationId xmlns:a16="http://schemas.microsoft.com/office/drawing/2014/main" id="{393F74CA-965B-44F4-9C18-808EA291B7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124745"/>
                <a:ext cx="10515600" cy="4608512"/>
              </a:xfrm>
              <a:blipFill>
                <a:blip r:embed="rId2"/>
                <a:stretch>
                  <a:fillRect l="-121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2AC90F4-1A5B-4BFF-A916-F20F865191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28.11.2018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FAF08CD-0B4A-44B0-94CC-05501A7DFE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Classification in Big Data Environments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0881CE1-CCA8-4DEC-8FC0-62CE15DEA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22</a:t>
            </a:fld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455EF99-5E7E-4871-97A2-132690559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Optimizing Training: </a:t>
            </a:r>
            <a:r>
              <a:rPr lang="en-US" sz="3200" i="1" dirty="0"/>
              <a:t>4 approaches</a:t>
            </a:r>
          </a:p>
        </p:txBody>
      </p:sp>
      <p:sp>
        <p:nvSpPr>
          <p:cNvPr id="7" name="Geschweifte Klammer rechts 6">
            <a:extLst>
              <a:ext uri="{FF2B5EF4-FFF2-40B4-BE49-F238E27FC236}">
                <a16:creationId xmlns:a16="http://schemas.microsoft.com/office/drawing/2014/main" id="{00511570-7BEE-49AA-AEF2-892D3DCD1AD1}"/>
              </a:ext>
            </a:extLst>
          </p:cNvPr>
          <p:cNvSpPr/>
          <p:nvPr/>
        </p:nvSpPr>
        <p:spPr>
          <a:xfrm>
            <a:off x="8832304" y="1700808"/>
            <a:ext cx="288032" cy="3672408"/>
          </a:xfrm>
          <a:prstGeom prst="rightBrace">
            <a:avLst>
              <a:gd name="adj1" fmla="val 101980"/>
              <a:gd name="adj2" fmla="val 48622"/>
            </a:avLst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F6010136-6988-46BD-B035-767B0F3F1472}"/>
                  </a:ext>
                </a:extLst>
              </p:cNvPr>
              <p:cNvSpPr txBox="1"/>
              <p:nvPr/>
            </p:nvSpPr>
            <p:spPr>
              <a:xfrm>
                <a:off x="9336360" y="2772410"/>
                <a:ext cx="2122004" cy="13131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800" dirty="0">
                    <a:latin typeface="Roboto Light" panose="020B0604020202020204" charset="0"/>
                    <a:ea typeface="Roboto Light" panose="020B0604020202020204" charset="0"/>
                  </a:rPr>
                  <a:t>Reduce size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800" b="0" i="1" smtClean="0">
                            <a:latin typeface="Cambria Math" panose="02040503050406030204" pitchFamily="18" charset="0"/>
                            <a:ea typeface="Roboto Light" panose="020B0604020202020204" charset="0"/>
                          </a:rPr>
                        </m:ctrlPr>
                      </m:sSubPr>
                      <m:e>
                        <m:r>
                          <a:rPr lang="de-DE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𝒟</m:t>
                        </m:r>
                      </m:e>
                      <m:sub>
                        <m:r>
                          <a:rPr lang="de-DE" sz="2800" b="0" i="1" smtClean="0">
                            <a:latin typeface="Cambria Math" panose="02040503050406030204" pitchFamily="18" charset="0"/>
                            <a:ea typeface="Roboto Light" panose="020B0604020202020204" charset="0"/>
                          </a:rPr>
                          <m:t>𝑡𝑟𝑎𝑖𝑛</m:t>
                        </m:r>
                      </m:sub>
                    </m:sSub>
                  </m:oMath>
                </a14:m>
                <a:endParaRPr lang="en-US" sz="2800" dirty="0">
                  <a:latin typeface="Roboto Light" panose="020B0604020202020204" charset="0"/>
                  <a:ea typeface="Roboto Light" panose="020B0604020202020204" charset="0"/>
                </a:endParaRPr>
              </a:p>
            </p:txBody>
          </p:sp>
        </mc:Choice>
        <mc:Fallback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F6010136-6988-46BD-B035-767B0F3F14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6360" y="2772410"/>
                <a:ext cx="2122004" cy="1313180"/>
              </a:xfrm>
              <a:prstGeom prst="rect">
                <a:avLst/>
              </a:prstGeom>
              <a:blipFill>
                <a:blip r:embed="rId3"/>
                <a:stretch>
                  <a:fillRect l="-6034" r="-6609" b="-1255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Gleichschenkliges Dreieck 8">
            <a:extLst>
              <a:ext uri="{FF2B5EF4-FFF2-40B4-BE49-F238E27FC236}">
                <a16:creationId xmlns:a16="http://schemas.microsoft.com/office/drawing/2014/main" id="{D32F2912-1139-4BE0-A0B0-189BED0274B2}"/>
              </a:ext>
            </a:extLst>
          </p:cNvPr>
          <p:cNvSpPr/>
          <p:nvPr/>
        </p:nvSpPr>
        <p:spPr>
          <a:xfrm rot="5400000">
            <a:off x="597458" y="2014775"/>
            <a:ext cx="239798" cy="187929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00731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2.59259E-6 L -3.95833E-6 0.14305 " pathEditMode="relative" rAng="0" ptsTypes="AA">
                                      <p:cBhvr>
                                        <p:cTn id="6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15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455EF99-5E7E-4871-97A2-132690559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Size Selection for Gradient Descent</a:t>
            </a:r>
            <a:endParaRPr lang="en-US" sz="2000" i="1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2AC90F4-1A5B-4BFF-A916-F20F865191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28.11.2018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FAF08CD-0B4A-44B0-94CC-05501A7DFE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Classification in Big Data Environments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0881CE1-CCA8-4DEC-8FC0-62CE15DEA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23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458053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1" y="1772817"/>
            <a:ext cx="10515600" cy="3816424"/>
          </a:xfrm>
        </p:spPr>
        <p:txBody>
          <a:bodyPr anchor="ctr"/>
          <a:lstStyle/>
          <a:p>
            <a:pPr algn="ctr">
              <a:lnSpc>
                <a:spcPct val="150000"/>
              </a:lnSpc>
            </a:pPr>
            <a:r>
              <a:rPr lang="en-US" dirty="0"/>
              <a:t>Thank you!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t>24</a:t>
            </a:fld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9376564" y="1267862"/>
            <a:ext cx="1904012" cy="1008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1E36A0E-8034-449B-8613-9BAA6E6D0B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28.11.2018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3F71089-5052-4501-9C23-F63D92AD78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Classification in Big Data Environments</a:t>
            </a:r>
          </a:p>
        </p:txBody>
      </p:sp>
    </p:spTree>
    <p:extLst>
      <p:ext uri="{BB962C8B-B14F-4D97-AF65-F5344CB8AC3E}">
        <p14:creationId xmlns:p14="http://schemas.microsoft.com/office/powerpoint/2010/main" val="23826652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902A17B-D96B-4443-AD76-D7AE4FAC4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Hyperparameter Optimization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D1423DE6-9403-43A4-B33F-C7E247881F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28.11.2018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22FFDE0-B215-4059-A8CF-4B2B0FA8FF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Classification in Big Data Environments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3FFFF87-A9E5-43F3-ADF5-BB2298A0A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3</a:t>
            </a:fld>
            <a:endParaRPr lang="de-DE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2404A735-81D7-40D4-9D80-2938B6DCA5C6}"/>
              </a:ext>
            </a:extLst>
          </p:cNvPr>
          <p:cNvSpPr txBox="1"/>
          <p:nvPr/>
        </p:nvSpPr>
        <p:spPr>
          <a:xfrm>
            <a:off x="5968476" y="1988841"/>
            <a:ext cx="22717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3200" dirty="0">
                <a:latin typeface="Roboto Light" panose="020B0604020202020204" charset="0"/>
                <a:ea typeface="Roboto Light" panose="020B0604020202020204" charset="0"/>
              </a:rPr>
              <a:t>Grid Search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C1014064-496B-4DF1-81B3-5A2AC13E6869}"/>
              </a:ext>
            </a:extLst>
          </p:cNvPr>
          <p:cNvSpPr txBox="1"/>
          <p:nvPr/>
        </p:nvSpPr>
        <p:spPr>
          <a:xfrm>
            <a:off x="8655087" y="1988840"/>
            <a:ext cx="30620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3200" dirty="0">
                <a:latin typeface="Roboto Light" panose="020B0604020202020204" charset="0"/>
                <a:ea typeface="Roboto Light" panose="020B0604020202020204" charset="0"/>
              </a:rPr>
              <a:t>Random Search</a:t>
            </a: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EFE8CC7F-1DBE-4B4B-8574-C95187B5B7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7408" y="1206248"/>
            <a:ext cx="4762500" cy="4762500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76CF379B-5081-45A4-A074-5C86CD29C2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7408" y="1205231"/>
            <a:ext cx="4762500" cy="4762500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E54F7E07-5B62-48CC-9B25-E94F131101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67408" y="1205231"/>
            <a:ext cx="4762500" cy="4762500"/>
          </a:xfrm>
          <a:prstGeom prst="rect">
            <a:avLst/>
          </a:prstGeom>
        </p:spPr>
      </p:pic>
      <p:sp>
        <p:nvSpPr>
          <p:cNvPr id="20" name="Textfeld 19">
            <a:extLst>
              <a:ext uri="{FF2B5EF4-FFF2-40B4-BE49-F238E27FC236}">
                <a16:creationId xmlns:a16="http://schemas.microsoft.com/office/drawing/2014/main" id="{FE2993E5-5BDD-479E-820C-CDA46F260531}"/>
              </a:ext>
            </a:extLst>
          </p:cNvPr>
          <p:cNvSpPr txBox="1"/>
          <p:nvPr/>
        </p:nvSpPr>
        <p:spPr>
          <a:xfrm>
            <a:off x="6038765" y="1249596"/>
            <a:ext cx="56783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Roboto Light" panose="020B0604020202020204" charset="0"/>
                <a:ea typeface="Roboto Light" panose="020B0604020202020204" charset="0"/>
              </a:rPr>
              <a:t>Naive Approaches: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BF306125-79DF-47ED-A41E-564570B224CF}"/>
                  </a:ext>
                </a:extLst>
              </p:cNvPr>
              <p:cNvSpPr txBox="1"/>
              <p:nvPr/>
            </p:nvSpPr>
            <p:spPr>
              <a:xfrm>
                <a:off x="2558207" y="6023033"/>
                <a:ext cx="119866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𝑙</m:t>
                      </m:r>
                      <m:d>
                        <m:dPr>
                          <m:endChr m:val="|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𝒟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𝑡𝑟𝑎𝑖𝑛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BF306125-79DF-47ED-A41E-564570B224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8207" y="6023033"/>
                <a:ext cx="1198661" cy="276999"/>
              </a:xfrm>
              <a:prstGeom prst="rect">
                <a:avLst/>
              </a:prstGeom>
              <a:blipFill>
                <a:blip r:embed="rId8"/>
                <a:stretch>
                  <a:fillRect l="-4082" r="-6633" b="-3777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26630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902A17B-D96B-4443-AD76-D7AE4FAC4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Hyperparameter</a:t>
            </a:r>
            <a:r>
              <a:rPr lang="de-DE" dirty="0"/>
              <a:t> </a:t>
            </a:r>
            <a:r>
              <a:rPr lang="en-US" dirty="0"/>
              <a:t>Optimization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D1423DE6-9403-43A4-B33F-C7E247881F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28.11.2018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22FFDE0-B215-4059-A8CF-4B2B0FA8FF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Classification in Big Data Environments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3FFFF87-A9E5-43F3-ADF5-BB2298A0A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4</a:t>
            </a:fld>
            <a:endParaRPr lang="de-DE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6AC27C13-633E-42A3-A4C0-2BDF7EB089AE}"/>
              </a:ext>
            </a:extLst>
          </p:cNvPr>
          <p:cNvSpPr txBox="1"/>
          <p:nvPr/>
        </p:nvSpPr>
        <p:spPr>
          <a:xfrm>
            <a:off x="6038765" y="1249596"/>
            <a:ext cx="56783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tx1">
                    <a:alpha val="50000"/>
                  </a:schemeClr>
                </a:solidFill>
                <a:latin typeface="Roboto Light" panose="020B0604020202020204" charset="0"/>
                <a:ea typeface="Roboto Light" panose="020B0604020202020204" charset="0"/>
              </a:rPr>
              <a:t>Naive Approaches: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2404A735-81D7-40D4-9D80-2938B6DCA5C6}"/>
              </a:ext>
            </a:extLst>
          </p:cNvPr>
          <p:cNvSpPr txBox="1"/>
          <p:nvPr/>
        </p:nvSpPr>
        <p:spPr>
          <a:xfrm>
            <a:off x="5968476" y="1988841"/>
            <a:ext cx="22717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3200" dirty="0">
                <a:solidFill>
                  <a:schemeClr val="tx1">
                    <a:alpha val="50000"/>
                  </a:schemeClr>
                </a:solidFill>
                <a:latin typeface="Roboto Light" panose="020B0604020202020204" charset="0"/>
                <a:ea typeface="Roboto Light" panose="020B0604020202020204" charset="0"/>
              </a:rPr>
              <a:t>Grid Search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C1014064-496B-4DF1-81B3-5A2AC13E6869}"/>
              </a:ext>
            </a:extLst>
          </p:cNvPr>
          <p:cNvSpPr txBox="1"/>
          <p:nvPr/>
        </p:nvSpPr>
        <p:spPr>
          <a:xfrm>
            <a:off x="8655087" y="1988840"/>
            <a:ext cx="30620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3200" dirty="0">
                <a:solidFill>
                  <a:schemeClr val="tx1">
                    <a:alpha val="50000"/>
                  </a:schemeClr>
                </a:solidFill>
                <a:latin typeface="Roboto Light" panose="020B0604020202020204" charset="0"/>
                <a:ea typeface="Roboto Light" panose="020B0604020202020204" charset="0"/>
              </a:rPr>
              <a:t>Random Search</a:t>
            </a: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EFE8CC7F-1DBE-4B4B-8574-C95187B5B7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7408" y="1206248"/>
            <a:ext cx="4762500" cy="4762500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5304EBB5-33C3-4D2C-AEA3-B00F3ADC23B3}"/>
              </a:ext>
            </a:extLst>
          </p:cNvPr>
          <p:cNvSpPr txBox="1"/>
          <p:nvPr/>
        </p:nvSpPr>
        <p:spPr>
          <a:xfrm>
            <a:off x="6038765" y="3167390"/>
            <a:ext cx="54400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Roboto Light" panose="020B0604020202020204" charset="0"/>
                <a:ea typeface="Roboto Light" panose="020B0604020202020204" charset="0"/>
              </a:rPr>
              <a:t>Optimization Ideas: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350FF788-5D34-46F3-8198-59FE95FF9A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7408" y="1206248"/>
            <a:ext cx="4762500" cy="4762500"/>
          </a:xfrm>
          <a:prstGeom prst="rect">
            <a:avLst/>
          </a:prstGeom>
        </p:spPr>
      </p:pic>
      <p:sp>
        <p:nvSpPr>
          <p:cNvPr id="24" name="Textfeld 23">
            <a:extLst>
              <a:ext uri="{FF2B5EF4-FFF2-40B4-BE49-F238E27FC236}">
                <a16:creationId xmlns:a16="http://schemas.microsoft.com/office/drawing/2014/main" id="{68C3923E-0555-4233-AB2C-6BF2AD9FB2CA}"/>
              </a:ext>
            </a:extLst>
          </p:cNvPr>
          <p:cNvSpPr txBox="1"/>
          <p:nvPr/>
        </p:nvSpPr>
        <p:spPr>
          <a:xfrm>
            <a:off x="5929890" y="3670766"/>
            <a:ext cx="5998758" cy="19184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3200" dirty="0">
                <a:latin typeface="Roboto Light" panose="020B0604020202020204" charset="0"/>
                <a:ea typeface="Roboto Light" panose="020B0604020202020204" charset="0"/>
              </a:rPr>
              <a:t>Estimate good probing positions</a:t>
            </a:r>
          </a:p>
          <a:p>
            <a:pPr>
              <a:lnSpc>
                <a:spcPct val="200000"/>
              </a:lnSpc>
            </a:pPr>
            <a:r>
              <a:rPr lang="en-US" sz="3200" dirty="0">
                <a:latin typeface="Roboto Light" panose="020B0604020202020204" charset="0"/>
                <a:ea typeface="Roboto Light" panose="020B0604020202020204" charset="0"/>
              </a:rPr>
              <a:t>Terminate bad probes early</a:t>
            </a:r>
          </a:p>
        </p:txBody>
      </p: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D3F36781-DBAB-45AF-B08B-B6A47AF7C6FF}"/>
              </a:ext>
            </a:extLst>
          </p:cNvPr>
          <p:cNvCxnSpPr>
            <a:cxnSpLocks/>
          </p:cNvCxnSpPr>
          <p:nvPr/>
        </p:nvCxnSpPr>
        <p:spPr>
          <a:xfrm>
            <a:off x="5929890" y="2863041"/>
            <a:ext cx="59267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Grafik 32">
            <a:extLst>
              <a:ext uri="{FF2B5EF4-FFF2-40B4-BE49-F238E27FC236}">
                <a16:creationId xmlns:a16="http://schemas.microsoft.com/office/drawing/2014/main" id="{C4EC4BB8-5877-469B-8AE9-A58F6AC7CA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799856" y="4797152"/>
            <a:ext cx="95250" cy="95250"/>
          </a:xfrm>
          <a:prstGeom prst="rect">
            <a:avLst/>
          </a:prstGeom>
        </p:spPr>
      </p:pic>
      <p:sp>
        <p:nvSpPr>
          <p:cNvPr id="34" name="Gleichschenkliges Dreieck 33">
            <a:extLst>
              <a:ext uri="{FF2B5EF4-FFF2-40B4-BE49-F238E27FC236}">
                <a16:creationId xmlns:a16="http://schemas.microsoft.com/office/drawing/2014/main" id="{47E503F2-B984-425B-913B-94AFEBF71D25}"/>
              </a:ext>
            </a:extLst>
          </p:cNvPr>
          <p:cNvSpPr/>
          <p:nvPr/>
        </p:nvSpPr>
        <p:spPr>
          <a:xfrm rot="5400000">
            <a:off x="5715358" y="4204786"/>
            <a:ext cx="239798" cy="187929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3C8E0D8F-889A-4F7F-A978-14C01BDB1E5A}"/>
                  </a:ext>
                </a:extLst>
              </p:cNvPr>
              <p:cNvSpPr txBox="1"/>
              <p:nvPr/>
            </p:nvSpPr>
            <p:spPr>
              <a:xfrm>
                <a:off x="2558207" y="6023033"/>
                <a:ext cx="119866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𝑙</m:t>
                      </m:r>
                      <m:d>
                        <m:dPr>
                          <m:endChr m:val="|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𝒟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𝑡𝑟𝑎𝑖𝑛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3C8E0D8F-889A-4F7F-A978-14C01BDB1E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8207" y="6023033"/>
                <a:ext cx="1198661" cy="276999"/>
              </a:xfrm>
              <a:prstGeom prst="rect">
                <a:avLst/>
              </a:prstGeom>
              <a:blipFill>
                <a:blip r:embed="rId8"/>
                <a:stretch>
                  <a:fillRect l="-4082" r="-6633" b="-3777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35568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uiExpand="1" build="p"/>
      <p:bldP spid="3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7" name="Inhaltsplatzhalter 6">
                <a:extLst>
                  <a:ext uri="{FF2B5EF4-FFF2-40B4-BE49-F238E27FC236}">
                    <a16:creationId xmlns:a16="http://schemas.microsoft.com/office/drawing/2014/main" id="{8BB67DFF-FD10-48D1-81AE-7E3820DC4F0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124745"/>
                <a:ext cx="10515600" cy="4104456"/>
              </a:xfrm>
            </p:spPr>
            <p:txBody>
              <a:bodyPr anchor="ctr"/>
              <a:lstStyle/>
              <a:p>
                <a:pPr marL="0" indent="0" algn="ctr">
                  <a:lnSpc>
                    <a:spcPct val="200000"/>
                  </a:lnSpc>
                  <a:buNone/>
                </a:pPr>
                <a:r>
                  <a:rPr lang="en-US" b="1" dirty="0"/>
                  <a:t>2 main ideas:</a:t>
                </a:r>
              </a:p>
              <a:p>
                <a:pPr marL="514350" indent="-514350">
                  <a:lnSpc>
                    <a:spcPct val="200000"/>
                  </a:lnSpc>
                  <a:buFont typeface="+mj-lt"/>
                  <a:buAutoNum type="arabicPeriod"/>
                </a:pPr>
                <a:r>
                  <a:rPr lang="en-US" dirty="0"/>
                  <a:t>Model loss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𝑙</m:t>
                    </m:r>
                    <m:d>
                      <m:dPr>
                        <m:endChr m:val="|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𝑡𝑟𝑎𝑖𝑛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as a Gaussian process</a:t>
                </a:r>
              </a:p>
              <a:p>
                <a:pPr marL="514350" indent="-514350">
                  <a:lnSpc>
                    <a:spcPct val="200000"/>
                  </a:lnSpc>
                  <a:buFont typeface="+mj-lt"/>
                  <a:buAutoNum type="arabicPeriod"/>
                </a:pPr>
                <a:r>
                  <a:rPr lang="en-US" dirty="0"/>
                  <a:t>Model training set size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∈[0,1]</m:t>
                    </m:r>
                  </m:oMath>
                </a14:m>
                <a:r>
                  <a:rPr lang="en-US" dirty="0"/>
                  <a:t> as additional hyperparameter</a:t>
                </a:r>
              </a:p>
            </p:txBody>
          </p:sp>
        </mc:Choice>
        <mc:Fallback>
          <p:sp>
            <p:nvSpPr>
              <p:cNvPr id="7" name="Inhaltsplatzhalter 6">
                <a:extLst>
                  <a:ext uri="{FF2B5EF4-FFF2-40B4-BE49-F238E27FC236}">
                    <a16:creationId xmlns:a16="http://schemas.microsoft.com/office/drawing/2014/main" id="{8BB67DFF-FD10-48D1-81AE-7E3820DC4F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124745"/>
                <a:ext cx="10515600" cy="4104456"/>
              </a:xfrm>
              <a:blipFill>
                <a:blip r:embed="rId2"/>
                <a:stretch>
                  <a:fillRect l="-121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314A6C1D-C455-4565-AD15-C483C04C94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28.11.2018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1566B7C-BA1A-4778-8CBF-15AFB2C203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Classification in Big Data Environments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CAB178F-8D01-4C85-9964-DFC128D83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5</a:t>
            </a:fld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D5F712F-99D6-4719-A4F7-53E711047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FABOLAS </a:t>
            </a:r>
            <a:r>
              <a:rPr lang="en-US" sz="1400" dirty="0"/>
              <a:t>(</a:t>
            </a:r>
            <a:r>
              <a:rPr lang="en-US" sz="1400" b="1" dirty="0"/>
              <a:t>Fa</a:t>
            </a:r>
            <a:r>
              <a:rPr lang="en-US" sz="1400" dirty="0"/>
              <a:t>st </a:t>
            </a:r>
            <a:r>
              <a:rPr lang="en-US" sz="1400" b="1" dirty="0"/>
              <a:t>B</a:t>
            </a:r>
            <a:r>
              <a:rPr lang="en-US" sz="1400" dirty="0"/>
              <a:t>ayesian </a:t>
            </a:r>
            <a:r>
              <a:rPr lang="en-US" sz="1400" b="1" dirty="0"/>
              <a:t>O</a:t>
            </a:r>
            <a:r>
              <a:rPr lang="en-US" sz="1400" dirty="0"/>
              <a:t>ptimization of Machine Learning Hyperparameters on </a:t>
            </a:r>
            <a:r>
              <a:rPr lang="en-US" sz="1400" b="1" dirty="0"/>
              <a:t>La</a:t>
            </a:r>
            <a:r>
              <a:rPr lang="en-US" sz="1400" dirty="0"/>
              <a:t>rge Dataset</a:t>
            </a:r>
            <a:r>
              <a:rPr lang="en-US" sz="1400" b="1" dirty="0"/>
              <a:t>s</a:t>
            </a:r>
            <a:r>
              <a:rPr lang="en-US" sz="1400" dirty="0"/>
              <a:t>)</a:t>
            </a:r>
          </a:p>
        </p:txBody>
      </p:sp>
      <p:sp>
        <p:nvSpPr>
          <p:cNvPr id="8" name="Gleichschenkliges Dreieck 7">
            <a:extLst>
              <a:ext uri="{FF2B5EF4-FFF2-40B4-BE49-F238E27FC236}">
                <a16:creationId xmlns:a16="http://schemas.microsoft.com/office/drawing/2014/main" id="{92903931-EA3C-4135-9FFE-1F3468185E23}"/>
              </a:ext>
            </a:extLst>
          </p:cNvPr>
          <p:cNvSpPr/>
          <p:nvPr/>
        </p:nvSpPr>
        <p:spPr>
          <a:xfrm rot="5400000">
            <a:off x="597458" y="3238911"/>
            <a:ext cx="239798" cy="187929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68017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5F712F-99D6-4719-A4F7-53E711047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FABOLAS: </a:t>
            </a:r>
            <a:r>
              <a:rPr lang="en-US" sz="3200" i="1" dirty="0"/>
              <a:t>Gaussian processes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314A6C1D-C455-4565-AD15-C483C04C94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28.11.2018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1566B7C-BA1A-4778-8CBF-15AFB2C203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Classification in Big Data Environments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CAB178F-8D01-4C85-9964-DFC128D83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6</a:t>
            </a:fld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21158336-0ECE-430B-8D8C-25EE62C2BA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41948" y="2592125"/>
            <a:ext cx="6437312" cy="321865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401BA5B2-CD41-4710-B720-CDE96AC001F4}"/>
                  </a:ext>
                </a:extLst>
              </p:cNvPr>
              <p:cNvSpPr txBox="1"/>
              <p:nvPr/>
            </p:nvSpPr>
            <p:spPr>
              <a:xfrm>
                <a:off x="6071724" y="5672281"/>
                <a:ext cx="17633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DE" b="0" i="1" smtClean="0">
                          <a:latin typeface="Cambria Math" panose="02040503050406030204" pitchFamily="18" charset="0"/>
                        </a:rPr>
                        <m:t>λ</m:t>
                      </m:r>
                    </m:oMath>
                  </m:oMathPara>
                </a14:m>
                <a:endParaRPr lang="de-DE" b="0" dirty="0"/>
              </a:p>
            </p:txBody>
          </p:sp>
        </mc:Choice>
        <mc:Fallback xmlns="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401BA5B2-CD41-4710-B720-CDE96AC001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1724" y="5672281"/>
                <a:ext cx="176330" cy="276999"/>
              </a:xfrm>
              <a:prstGeom prst="rect">
                <a:avLst/>
              </a:prstGeom>
              <a:blipFill>
                <a:blip r:embed="rId4"/>
                <a:stretch>
                  <a:fillRect l="-31034" r="-31034" b="-869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6B6F5CD8-4DFF-462A-A7CA-174BFC765581}"/>
                  </a:ext>
                </a:extLst>
              </p:cNvPr>
              <p:cNvSpPr txBox="1"/>
              <p:nvPr/>
            </p:nvSpPr>
            <p:spPr>
              <a:xfrm>
                <a:off x="2617880" y="4031180"/>
                <a:ext cx="4481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de-DE" b="0" i="1" smtClean="0">
                          <a:latin typeface="Cambria Math" panose="02040503050406030204" pitchFamily="18" charset="0"/>
                        </a:rPr>
                        <m:t>λ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DE" b="0" dirty="0"/>
              </a:p>
            </p:txBody>
          </p:sp>
        </mc:Choice>
        <mc:Fallback xmlns="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6B6F5CD8-4DFF-462A-A7CA-174BFC7655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7880" y="4031180"/>
                <a:ext cx="448136" cy="276999"/>
              </a:xfrm>
              <a:prstGeom prst="rect">
                <a:avLst/>
              </a:prstGeom>
              <a:blipFill>
                <a:blip r:embed="rId5"/>
                <a:stretch>
                  <a:fillRect l="-10811" r="-17568" b="-3478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C888F70A-22C5-4EEB-8E8E-3127A7D09EBA}"/>
              </a:ext>
            </a:extLst>
          </p:cNvPr>
          <p:cNvGrpSpPr/>
          <p:nvPr/>
        </p:nvGrpSpPr>
        <p:grpSpPr>
          <a:xfrm>
            <a:off x="2459684" y="2016603"/>
            <a:ext cx="5387693" cy="2231706"/>
            <a:chOff x="2459684" y="2016603"/>
            <a:chExt cx="5387693" cy="2231706"/>
          </a:xfrm>
        </p:grpSpPr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FD8D0A80-98C3-4E99-848A-9EDC368B767B}"/>
                </a:ext>
              </a:extLst>
            </p:cNvPr>
            <p:cNvSpPr/>
            <p:nvPr/>
          </p:nvSpPr>
          <p:spPr>
            <a:xfrm>
              <a:off x="4562391" y="4133419"/>
              <a:ext cx="114890" cy="114890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EE36BB89-5339-4575-811B-F49ED23CEEDB}"/>
                </a:ext>
              </a:extLst>
            </p:cNvPr>
            <p:cNvSpPr/>
            <p:nvPr/>
          </p:nvSpPr>
          <p:spPr>
            <a:xfrm>
              <a:off x="5588702" y="4133419"/>
              <a:ext cx="114890" cy="114890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4" name="Gerader Verbinder 13">
              <a:extLst>
                <a:ext uri="{FF2B5EF4-FFF2-40B4-BE49-F238E27FC236}">
                  <a16:creationId xmlns:a16="http://schemas.microsoft.com/office/drawing/2014/main" id="{0ED3FACF-B31B-4AA4-8C68-7ABC72B3F084}"/>
                </a:ext>
              </a:extLst>
            </p:cNvPr>
            <p:cNvCxnSpPr>
              <a:cxnSpLocks/>
              <a:stCxn id="11" idx="1"/>
            </p:cNvCxnSpPr>
            <p:nvPr/>
          </p:nvCxnSpPr>
          <p:spPr>
            <a:xfrm flipH="1" flipV="1">
              <a:off x="3111304" y="2348880"/>
              <a:ext cx="1467912" cy="1801364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r Verbinder 16">
              <a:extLst>
                <a:ext uri="{FF2B5EF4-FFF2-40B4-BE49-F238E27FC236}">
                  <a16:creationId xmlns:a16="http://schemas.microsoft.com/office/drawing/2014/main" id="{B2FDFF25-3F1F-4422-B046-03381A904CA9}"/>
                </a:ext>
              </a:extLst>
            </p:cNvPr>
            <p:cNvCxnSpPr>
              <a:cxnSpLocks/>
              <a:stCxn id="12" idx="7"/>
            </p:cNvCxnSpPr>
            <p:nvPr/>
          </p:nvCxnSpPr>
          <p:spPr>
            <a:xfrm flipV="1">
              <a:off x="5686767" y="2348880"/>
              <a:ext cx="1417345" cy="1801364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feld 23">
                  <a:extLst>
                    <a:ext uri="{FF2B5EF4-FFF2-40B4-BE49-F238E27FC236}">
                      <a16:creationId xmlns:a16="http://schemas.microsoft.com/office/drawing/2014/main" id="{D9D25EE3-D3BA-49CA-B445-E67E0CCCE1CC}"/>
                    </a:ext>
                  </a:extLst>
                </p:cNvPr>
                <p:cNvSpPr txBox="1"/>
                <p:nvPr/>
              </p:nvSpPr>
              <p:spPr>
                <a:xfrm>
                  <a:off x="2459684" y="2016604"/>
                  <a:ext cx="142135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~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𝒩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(0, </m:t>
                        </m:r>
                        <m:sSup>
                          <m:sSupPr>
                            <m:ctrlP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de-DE" dirty="0"/>
                </a:p>
              </p:txBody>
            </p:sp>
          </mc:Choice>
          <mc:Fallback xmlns="">
            <p:sp>
              <p:nvSpPr>
                <p:cNvPr id="24" name="Textfeld 23">
                  <a:extLst>
                    <a:ext uri="{FF2B5EF4-FFF2-40B4-BE49-F238E27FC236}">
                      <a16:creationId xmlns:a16="http://schemas.microsoft.com/office/drawing/2014/main" id="{D9D25EE3-D3BA-49CA-B445-E67E0CCCE1C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59684" y="2016604"/>
                  <a:ext cx="1421351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2991" t="-2222" r="-5128" b="-37778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feld 24">
                  <a:extLst>
                    <a:ext uri="{FF2B5EF4-FFF2-40B4-BE49-F238E27FC236}">
                      <a16:creationId xmlns:a16="http://schemas.microsoft.com/office/drawing/2014/main" id="{DBB13F52-876F-40AD-871F-67BF500B1824}"/>
                    </a:ext>
                  </a:extLst>
                </p:cNvPr>
                <p:cNvSpPr txBox="1"/>
                <p:nvPr/>
              </p:nvSpPr>
              <p:spPr>
                <a:xfrm>
                  <a:off x="6426027" y="2016603"/>
                  <a:ext cx="142135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~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𝒩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(0, </m:t>
                        </m:r>
                        <m:sSup>
                          <m:sSupPr>
                            <m:ctrlP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de-DE" dirty="0"/>
                </a:p>
              </p:txBody>
            </p:sp>
          </mc:Choice>
          <mc:Fallback xmlns="">
            <p:sp>
              <p:nvSpPr>
                <p:cNvPr id="25" name="Textfeld 24">
                  <a:extLst>
                    <a:ext uri="{FF2B5EF4-FFF2-40B4-BE49-F238E27FC236}">
                      <a16:creationId xmlns:a16="http://schemas.microsoft.com/office/drawing/2014/main" id="{DBB13F52-876F-40AD-871F-67BF500B18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26027" y="2016603"/>
                  <a:ext cx="1421350" cy="276999"/>
                </a:xfrm>
                <a:prstGeom prst="rect">
                  <a:avLst/>
                </a:prstGeom>
                <a:blipFill>
                  <a:blip r:embed="rId7"/>
                  <a:stretch>
                    <a:fillRect l="-3004" t="-2222" r="-5579" b="-37778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feld 26">
                <a:extLst>
                  <a:ext uri="{FF2B5EF4-FFF2-40B4-BE49-F238E27FC236}">
                    <a16:creationId xmlns:a16="http://schemas.microsoft.com/office/drawing/2014/main" id="{9778D514-AF42-49A4-9840-DDEA25DA2E29}"/>
                  </a:ext>
                </a:extLst>
              </p:cNvPr>
              <p:cNvSpPr txBox="1"/>
              <p:nvPr/>
            </p:nvSpPr>
            <p:spPr>
              <a:xfrm>
                <a:off x="2308649" y="1138561"/>
                <a:ext cx="757470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de-DE" sz="3200" b="0" i="1" smtClean="0">
                        <a:latin typeface="Cambria Math" panose="02040503050406030204" pitchFamily="18" charset="0"/>
                        <a:ea typeface="Roboto Light" panose="020B0604020202020204" charset="0"/>
                      </a:rPr>
                      <m:t>𝑙</m:t>
                    </m:r>
                  </m:oMath>
                </a14:m>
                <a:r>
                  <a:rPr lang="en-US" sz="3200" dirty="0">
                    <a:latin typeface="Roboto Light" panose="020B0604020202020204" charset="0"/>
                    <a:ea typeface="Roboto Light" panose="020B0604020202020204" charset="0"/>
                  </a:rPr>
                  <a:t> modeled by covariant random variables:</a:t>
                </a:r>
              </a:p>
            </p:txBody>
          </p:sp>
        </mc:Choice>
        <mc:Fallback xmlns="">
          <p:sp>
            <p:nvSpPr>
              <p:cNvPr id="27" name="Textfeld 26">
                <a:extLst>
                  <a:ext uri="{FF2B5EF4-FFF2-40B4-BE49-F238E27FC236}">
                    <a16:creationId xmlns:a16="http://schemas.microsoft.com/office/drawing/2014/main" id="{9778D514-AF42-49A4-9840-DDEA25DA2E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8649" y="1138561"/>
                <a:ext cx="7574702" cy="584775"/>
              </a:xfrm>
              <a:prstGeom prst="rect">
                <a:avLst/>
              </a:prstGeom>
              <a:blipFill>
                <a:blip r:embed="rId8"/>
                <a:stretch>
                  <a:fillRect t="-13542" r="-1610" b="-3333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06395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5F712F-99D6-4719-A4F7-53E711047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FABOLAS: </a:t>
            </a:r>
            <a:r>
              <a:rPr lang="en-US" sz="3200" i="1" dirty="0"/>
              <a:t>Gaussian processes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314A6C1D-C455-4565-AD15-C483C04C94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28.11.2018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1566B7C-BA1A-4778-8CBF-15AFB2C203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Classification in Big Data Environments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CAB178F-8D01-4C85-9964-DFC128D83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7</a:t>
            </a:fld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21158336-0ECE-430B-8D8C-25EE62C2BA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41948" y="2592125"/>
            <a:ext cx="6437312" cy="321865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401BA5B2-CD41-4710-B720-CDE96AC001F4}"/>
                  </a:ext>
                </a:extLst>
              </p:cNvPr>
              <p:cNvSpPr txBox="1"/>
              <p:nvPr/>
            </p:nvSpPr>
            <p:spPr>
              <a:xfrm>
                <a:off x="6071724" y="5672281"/>
                <a:ext cx="17633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DE" b="0" i="1" smtClean="0">
                          <a:latin typeface="Cambria Math" panose="02040503050406030204" pitchFamily="18" charset="0"/>
                        </a:rPr>
                        <m:t>λ</m:t>
                      </m:r>
                    </m:oMath>
                  </m:oMathPara>
                </a14:m>
                <a:endParaRPr lang="de-DE" b="0" dirty="0"/>
              </a:p>
            </p:txBody>
          </p:sp>
        </mc:Choice>
        <mc:Fallback xmlns="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401BA5B2-CD41-4710-B720-CDE96AC001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1724" y="5672281"/>
                <a:ext cx="176330" cy="276999"/>
              </a:xfrm>
              <a:prstGeom prst="rect">
                <a:avLst/>
              </a:prstGeom>
              <a:blipFill>
                <a:blip r:embed="rId4"/>
                <a:stretch>
                  <a:fillRect l="-31034" r="-31034" b="-869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6B6F5CD8-4DFF-462A-A7CA-174BFC765581}"/>
                  </a:ext>
                </a:extLst>
              </p:cNvPr>
              <p:cNvSpPr txBox="1"/>
              <p:nvPr/>
            </p:nvSpPr>
            <p:spPr>
              <a:xfrm>
                <a:off x="2617880" y="4031180"/>
                <a:ext cx="4481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de-DE" b="0" i="1" smtClean="0">
                          <a:latin typeface="Cambria Math" panose="02040503050406030204" pitchFamily="18" charset="0"/>
                        </a:rPr>
                        <m:t>λ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DE" b="0" dirty="0"/>
              </a:p>
            </p:txBody>
          </p:sp>
        </mc:Choice>
        <mc:Fallback xmlns="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6B6F5CD8-4DFF-462A-A7CA-174BFC7655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7880" y="4031180"/>
                <a:ext cx="448136" cy="276999"/>
              </a:xfrm>
              <a:prstGeom prst="rect">
                <a:avLst/>
              </a:prstGeom>
              <a:blipFill>
                <a:blip r:embed="rId5"/>
                <a:stretch>
                  <a:fillRect l="-10811" r="-17568" b="-3478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DEADF654-F3AB-49A9-8BD8-ACC7916CD55B}"/>
              </a:ext>
            </a:extLst>
          </p:cNvPr>
          <p:cNvGrpSpPr/>
          <p:nvPr/>
        </p:nvGrpSpPr>
        <p:grpSpPr>
          <a:xfrm>
            <a:off x="4196632" y="2082833"/>
            <a:ext cx="2198807" cy="2873306"/>
            <a:chOff x="4196632" y="2082833"/>
            <a:chExt cx="2198807" cy="2873306"/>
          </a:xfrm>
        </p:grpSpPr>
        <p:sp>
          <p:nvSpPr>
            <p:cNvPr id="18" name="Ellipse 17">
              <a:extLst>
                <a:ext uri="{FF2B5EF4-FFF2-40B4-BE49-F238E27FC236}">
                  <a16:creationId xmlns:a16="http://schemas.microsoft.com/office/drawing/2014/main" id="{D5F2DD41-4962-4E58-8E62-6C8C81B620C3}"/>
                </a:ext>
              </a:extLst>
            </p:cNvPr>
            <p:cNvSpPr/>
            <p:nvPr/>
          </p:nvSpPr>
          <p:spPr>
            <a:xfrm>
              <a:off x="4562391" y="4646876"/>
              <a:ext cx="114890" cy="114890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9" name="Ellipse 18">
              <a:extLst>
                <a:ext uri="{FF2B5EF4-FFF2-40B4-BE49-F238E27FC236}">
                  <a16:creationId xmlns:a16="http://schemas.microsoft.com/office/drawing/2014/main" id="{6BC73F47-40DC-4312-8C52-07C8A1B4862A}"/>
                </a:ext>
              </a:extLst>
            </p:cNvPr>
            <p:cNvSpPr/>
            <p:nvPr/>
          </p:nvSpPr>
          <p:spPr>
            <a:xfrm>
              <a:off x="5588702" y="4841249"/>
              <a:ext cx="114890" cy="114890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20" name="Gerader Verbinder 19">
              <a:extLst>
                <a:ext uri="{FF2B5EF4-FFF2-40B4-BE49-F238E27FC236}">
                  <a16:creationId xmlns:a16="http://schemas.microsoft.com/office/drawing/2014/main" id="{E52B7D33-81AC-476A-8D1D-9C76580CEE79}"/>
                </a:ext>
              </a:extLst>
            </p:cNvPr>
            <p:cNvCxnSpPr>
              <a:cxnSpLocks/>
              <a:stCxn id="18" idx="0"/>
            </p:cNvCxnSpPr>
            <p:nvPr/>
          </p:nvCxnSpPr>
          <p:spPr>
            <a:xfrm flipV="1">
              <a:off x="4619836" y="2420890"/>
              <a:ext cx="220941" cy="2225986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r Verbinder 20">
              <a:extLst>
                <a:ext uri="{FF2B5EF4-FFF2-40B4-BE49-F238E27FC236}">
                  <a16:creationId xmlns:a16="http://schemas.microsoft.com/office/drawing/2014/main" id="{38E0958F-AAA2-463C-BD5B-79320D1B4EA7}"/>
                </a:ext>
              </a:extLst>
            </p:cNvPr>
            <p:cNvCxnSpPr>
              <a:cxnSpLocks/>
              <a:stCxn id="19" idx="0"/>
            </p:cNvCxnSpPr>
            <p:nvPr/>
          </p:nvCxnSpPr>
          <p:spPr>
            <a:xfrm flipH="1" flipV="1">
              <a:off x="5159897" y="2400491"/>
              <a:ext cx="486250" cy="2440758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feld 21">
                  <a:extLst>
                    <a:ext uri="{FF2B5EF4-FFF2-40B4-BE49-F238E27FC236}">
                      <a16:creationId xmlns:a16="http://schemas.microsoft.com/office/drawing/2014/main" id="{16D09E65-6470-4EDD-A3EC-281D04F563EE}"/>
                    </a:ext>
                  </a:extLst>
                </p:cNvPr>
                <p:cNvSpPr txBox="1"/>
                <p:nvPr/>
              </p:nvSpPr>
              <p:spPr>
                <a:xfrm>
                  <a:off x="4196632" y="2082833"/>
                  <a:ext cx="219880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de-DE" b="0" i="0" smtClean="0">
                                <a:latin typeface="Cambria Math" panose="02040503050406030204" pitchFamily="18" charset="0"/>
                              </a:rPr>
                              <m:t>Cov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)=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(2, 4)</m:t>
                        </m:r>
                      </m:oMath>
                    </m:oMathPara>
                  </a14:m>
                  <a:endParaRPr lang="de-DE" dirty="0"/>
                </a:p>
              </p:txBody>
            </p:sp>
          </mc:Choice>
          <mc:Fallback xmlns="">
            <p:sp>
              <p:nvSpPr>
                <p:cNvPr id="22" name="Textfeld 21">
                  <a:extLst>
                    <a:ext uri="{FF2B5EF4-FFF2-40B4-BE49-F238E27FC236}">
                      <a16:creationId xmlns:a16="http://schemas.microsoft.com/office/drawing/2014/main" id="{16D09E65-6470-4EDD-A3EC-281D04F563E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96632" y="2082833"/>
                  <a:ext cx="2198807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1108" t="-2222" r="-2493" b="-37778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feld 32">
                <a:extLst>
                  <a:ext uri="{FF2B5EF4-FFF2-40B4-BE49-F238E27FC236}">
                    <a16:creationId xmlns:a16="http://schemas.microsoft.com/office/drawing/2014/main" id="{DE68397D-454A-495C-880F-4B61FEC3B01B}"/>
                  </a:ext>
                </a:extLst>
              </p:cNvPr>
              <p:cNvSpPr txBox="1"/>
              <p:nvPr/>
            </p:nvSpPr>
            <p:spPr>
              <a:xfrm>
                <a:off x="2308649" y="1138561"/>
                <a:ext cx="757470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de-DE" sz="3200" b="0" i="1" smtClean="0">
                        <a:latin typeface="Cambria Math" panose="02040503050406030204" pitchFamily="18" charset="0"/>
                        <a:ea typeface="Roboto Light" panose="020B0604020202020204" charset="0"/>
                      </a:rPr>
                      <m:t>𝑙</m:t>
                    </m:r>
                  </m:oMath>
                </a14:m>
                <a:r>
                  <a:rPr lang="en-US" sz="3200" dirty="0">
                    <a:latin typeface="Roboto Light" panose="020B0604020202020204" charset="0"/>
                    <a:ea typeface="Roboto Light" panose="020B0604020202020204" charset="0"/>
                  </a:rPr>
                  <a:t> modeled by covariant random variables:</a:t>
                </a:r>
              </a:p>
            </p:txBody>
          </p:sp>
        </mc:Choice>
        <mc:Fallback xmlns="">
          <p:sp>
            <p:nvSpPr>
              <p:cNvPr id="33" name="Textfeld 32">
                <a:extLst>
                  <a:ext uri="{FF2B5EF4-FFF2-40B4-BE49-F238E27FC236}">
                    <a16:creationId xmlns:a16="http://schemas.microsoft.com/office/drawing/2014/main" id="{DE68397D-454A-495C-880F-4B61FEC3B0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8649" y="1138561"/>
                <a:ext cx="7574702" cy="584775"/>
              </a:xfrm>
              <a:prstGeom prst="rect">
                <a:avLst/>
              </a:prstGeom>
              <a:blipFill>
                <a:blip r:embed="rId7"/>
                <a:stretch>
                  <a:fillRect t="-13542" r="-1610" b="-3333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623117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5F712F-99D6-4719-A4F7-53E711047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FABOLAS: </a:t>
            </a:r>
            <a:r>
              <a:rPr lang="en-US" sz="3200" i="1" dirty="0"/>
              <a:t>Gaussian processes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314A6C1D-C455-4565-AD15-C483C04C94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28.11.2018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1566B7C-BA1A-4778-8CBF-15AFB2C203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Classification in Big Data Environments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CAB178F-8D01-4C85-9964-DFC128D83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8</a:t>
            </a:fld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21158336-0ECE-430B-8D8C-25EE62C2BA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41948" y="2592125"/>
            <a:ext cx="6437312" cy="321865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401BA5B2-CD41-4710-B720-CDE96AC001F4}"/>
                  </a:ext>
                </a:extLst>
              </p:cNvPr>
              <p:cNvSpPr txBox="1"/>
              <p:nvPr/>
            </p:nvSpPr>
            <p:spPr>
              <a:xfrm>
                <a:off x="6071724" y="5672281"/>
                <a:ext cx="17633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DE" b="0" i="1" smtClean="0">
                          <a:latin typeface="Cambria Math" panose="02040503050406030204" pitchFamily="18" charset="0"/>
                        </a:rPr>
                        <m:t>λ</m:t>
                      </m:r>
                    </m:oMath>
                  </m:oMathPara>
                </a14:m>
                <a:endParaRPr lang="de-DE" b="0" dirty="0"/>
              </a:p>
            </p:txBody>
          </p:sp>
        </mc:Choice>
        <mc:Fallback xmlns="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401BA5B2-CD41-4710-B720-CDE96AC001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1724" y="5672281"/>
                <a:ext cx="176330" cy="276999"/>
              </a:xfrm>
              <a:prstGeom prst="rect">
                <a:avLst/>
              </a:prstGeom>
              <a:blipFill>
                <a:blip r:embed="rId4"/>
                <a:stretch>
                  <a:fillRect l="-31034" r="-31034" b="-869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6B6F5CD8-4DFF-462A-A7CA-174BFC765581}"/>
                  </a:ext>
                </a:extLst>
              </p:cNvPr>
              <p:cNvSpPr txBox="1"/>
              <p:nvPr/>
            </p:nvSpPr>
            <p:spPr>
              <a:xfrm>
                <a:off x="2617880" y="4031180"/>
                <a:ext cx="4481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de-DE" b="0" i="1" smtClean="0">
                          <a:latin typeface="Cambria Math" panose="02040503050406030204" pitchFamily="18" charset="0"/>
                        </a:rPr>
                        <m:t>λ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DE" b="0" dirty="0"/>
              </a:p>
            </p:txBody>
          </p:sp>
        </mc:Choice>
        <mc:Fallback xmlns="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6B6F5CD8-4DFF-462A-A7CA-174BFC7655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7880" y="4031180"/>
                <a:ext cx="448136" cy="276999"/>
              </a:xfrm>
              <a:prstGeom prst="rect">
                <a:avLst/>
              </a:prstGeom>
              <a:blipFill>
                <a:blip r:embed="rId5"/>
                <a:stretch>
                  <a:fillRect l="-10811" r="-17568" b="-3478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DEADF654-F3AB-49A9-8BD8-ACC7916CD55B}"/>
              </a:ext>
            </a:extLst>
          </p:cNvPr>
          <p:cNvGrpSpPr/>
          <p:nvPr/>
        </p:nvGrpSpPr>
        <p:grpSpPr>
          <a:xfrm>
            <a:off x="4577876" y="4039085"/>
            <a:ext cx="1125716" cy="627147"/>
            <a:chOff x="4577876" y="4039085"/>
            <a:chExt cx="1125716" cy="627147"/>
          </a:xfrm>
        </p:grpSpPr>
        <p:sp>
          <p:nvSpPr>
            <p:cNvPr id="18" name="Ellipse 17">
              <a:extLst>
                <a:ext uri="{FF2B5EF4-FFF2-40B4-BE49-F238E27FC236}">
                  <a16:creationId xmlns:a16="http://schemas.microsoft.com/office/drawing/2014/main" id="{D5F2DD41-4962-4E58-8E62-6C8C81B620C3}"/>
                </a:ext>
              </a:extLst>
            </p:cNvPr>
            <p:cNvSpPr/>
            <p:nvPr/>
          </p:nvSpPr>
          <p:spPr>
            <a:xfrm>
              <a:off x="4577876" y="4530594"/>
              <a:ext cx="135638" cy="135638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9" name="Ellipse 18">
              <a:extLst>
                <a:ext uri="{FF2B5EF4-FFF2-40B4-BE49-F238E27FC236}">
                  <a16:creationId xmlns:a16="http://schemas.microsoft.com/office/drawing/2014/main" id="{6BC73F47-40DC-4312-8C52-07C8A1B4862A}"/>
                </a:ext>
              </a:extLst>
            </p:cNvPr>
            <p:cNvSpPr/>
            <p:nvPr/>
          </p:nvSpPr>
          <p:spPr>
            <a:xfrm>
              <a:off x="5588702" y="4039085"/>
              <a:ext cx="114890" cy="114890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15" name="Textfeld 14">
            <a:extLst>
              <a:ext uri="{FF2B5EF4-FFF2-40B4-BE49-F238E27FC236}">
                <a16:creationId xmlns:a16="http://schemas.microsoft.com/office/drawing/2014/main" id="{2D9916D7-DD4E-4242-BC41-9518EA7BD285}"/>
              </a:ext>
            </a:extLst>
          </p:cNvPr>
          <p:cNvSpPr txBox="1"/>
          <p:nvPr/>
        </p:nvSpPr>
        <p:spPr>
          <a:xfrm>
            <a:off x="3337078" y="1620089"/>
            <a:ext cx="55178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latin typeface="Roboto Light" panose="020B0604020202020204" charset="0"/>
                <a:ea typeface="Roboto Light" panose="020B0604020202020204" charset="0"/>
              </a:rPr>
              <a:t>Samples after 3 observations:</a:t>
            </a:r>
          </a:p>
        </p:txBody>
      </p:sp>
    </p:spTree>
    <p:extLst>
      <p:ext uri="{BB962C8B-B14F-4D97-AF65-F5344CB8AC3E}">
        <p14:creationId xmlns:p14="http://schemas.microsoft.com/office/powerpoint/2010/main" val="28977556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7D8007F5-C151-4447-96EB-FF62E8DA3FED}"/>
              </a:ext>
            </a:extLst>
          </p:cNvPr>
          <p:cNvGrpSpPr/>
          <p:nvPr/>
        </p:nvGrpSpPr>
        <p:grpSpPr>
          <a:xfrm>
            <a:off x="2617880" y="2592125"/>
            <a:ext cx="6661380" cy="3357155"/>
            <a:chOff x="2617880" y="2592125"/>
            <a:chExt cx="6661380" cy="3357155"/>
          </a:xfrm>
        </p:grpSpPr>
        <p:pic>
          <p:nvPicPr>
            <p:cNvPr id="18" name="Grafik 17">
              <a:extLst>
                <a:ext uri="{FF2B5EF4-FFF2-40B4-BE49-F238E27FC236}">
                  <a16:creationId xmlns:a16="http://schemas.microsoft.com/office/drawing/2014/main" id="{DBFEAFB8-AE39-4BDA-AC97-18190ECADF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841948" y="2592125"/>
              <a:ext cx="6437312" cy="3218656"/>
            </a:xfrm>
            <a:prstGeom prst="rect">
              <a:avLst/>
            </a:prstGeom>
          </p:spPr>
        </p:pic>
        <p:cxnSp>
          <p:nvCxnSpPr>
            <p:cNvPr id="19" name="Gerader Verbinder 18">
              <a:extLst>
                <a:ext uri="{FF2B5EF4-FFF2-40B4-BE49-F238E27FC236}">
                  <a16:creationId xmlns:a16="http://schemas.microsoft.com/office/drawing/2014/main" id="{03CE449A-D600-4DF5-93EB-3B738E0A596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03858" y="2984046"/>
              <a:ext cx="0" cy="2415268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0" name="Textfeld 19">
                  <a:extLst>
                    <a:ext uri="{FF2B5EF4-FFF2-40B4-BE49-F238E27FC236}">
                      <a16:creationId xmlns:a16="http://schemas.microsoft.com/office/drawing/2014/main" id="{AD050E91-8CFF-46EC-9162-2AA7E10E5670}"/>
                    </a:ext>
                  </a:extLst>
                </p:cNvPr>
                <p:cNvSpPr txBox="1"/>
                <p:nvPr/>
              </p:nvSpPr>
              <p:spPr>
                <a:xfrm>
                  <a:off x="2617880" y="4031180"/>
                  <a:ext cx="44813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de-DE" b="0" i="1" smtClean="0">
                            <a:latin typeface="Cambria Math" panose="02040503050406030204" pitchFamily="18" charset="0"/>
                          </a:rPr>
                          <m:t>λ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de-DE" b="0" dirty="0"/>
                </a:p>
              </p:txBody>
            </p:sp>
          </mc:Choice>
          <mc:Fallback>
            <p:sp>
              <p:nvSpPr>
                <p:cNvPr id="20" name="Textfeld 19">
                  <a:extLst>
                    <a:ext uri="{FF2B5EF4-FFF2-40B4-BE49-F238E27FC236}">
                      <a16:creationId xmlns:a16="http://schemas.microsoft.com/office/drawing/2014/main" id="{AD050E91-8CFF-46EC-9162-2AA7E10E56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17880" y="4031180"/>
                  <a:ext cx="448136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10811" r="-17568" b="-34783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1" name="Textfeld 20">
                  <a:extLst>
                    <a:ext uri="{FF2B5EF4-FFF2-40B4-BE49-F238E27FC236}">
                      <a16:creationId xmlns:a16="http://schemas.microsoft.com/office/drawing/2014/main" id="{28E7E327-1E27-48F6-825F-0277C8394473}"/>
                    </a:ext>
                  </a:extLst>
                </p:cNvPr>
                <p:cNvSpPr txBox="1"/>
                <p:nvPr/>
              </p:nvSpPr>
              <p:spPr>
                <a:xfrm>
                  <a:off x="6071724" y="5672281"/>
                  <a:ext cx="17633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de-DE" b="0" i="1" smtClean="0">
                            <a:latin typeface="Cambria Math" panose="02040503050406030204" pitchFamily="18" charset="0"/>
                          </a:rPr>
                          <m:t>λ</m:t>
                        </m:r>
                      </m:oMath>
                    </m:oMathPara>
                  </a14:m>
                  <a:endParaRPr lang="de-DE" b="0" dirty="0"/>
                </a:p>
              </p:txBody>
            </p:sp>
          </mc:Choice>
          <mc:Fallback>
            <p:sp>
              <p:nvSpPr>
                <p:cNvPr id="21" name="Textfeld 20">
                  <a:extLst>
                    <a:ext uri="{FF2B5EF4-FFF2-40B4-BE49-F238E27FC236}">
                      <a16:creationId xmlns:a16="http://schemas.microsoft.com/office/drawing/2014/main" id="{28E7E327-1E27-48F6-825F-0277C839447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71724" y="5672281"/>
                  <a:ext cx="176330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31034" r="-31034" b="-8696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ED5F712F-99D6-4719-A4F7-53E711047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FABOLAS: </a:t>
            </a:r>
            <a:r>
              <a:rPr lang="en-US" sz="3200" i="1" dirty="0"/>
              <a:t>Gaussian processes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314A6C1D-C455-4565-AD15-C483C04C94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28.11.2018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1566B7C-BA1A-4778-8CBF-15AFB2C203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Classification in Big Data Environments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CAB178F-8D01-4C85-9964-DFC128D83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9</a:t>
            </a:fld>
            <a:endParaRPr lang="de-DE" dirty="0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2D9916D7-DD4E-4242-BC41-9518EA7BD285}"/>
              </a:ext>
            </a:extLst>
          </p:cNvPr>
          <p:cNvSpPr txBox="1"/>
          <p:nvPr/>
        </p:nvSpPr>
        <p:spPr>
          <a:xfrm>
            <a:off x="4085679" y="1620089"/>
            <a:ext cx="40206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latin typeface="Roboto Light" panose="020B0604020202020204" charset="0"/>
                <a:ea typeface="Roboto Light" panose="020B0604020202020204" charset="0"/>
              </a:rPr>
              <a:t>Posterior distribution: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B83D8C0A-F49D-4775-A3E2-B3E06EFE99C5}"/>
                  </a:ext>
                </a:extLst>
              </p:cNvPr>
              <p:cNvSpPr txBox="1"/>
              <p:nvPr/>
            </p:nvSpPr>
            <p:spPr>
              <a:xfrm>
                <a:off x="4430948" y="2564904"/>
                <a:ext cx="374583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>
                    <a:latin typeface="Roboto Light" panose="020B0604020202020204" charset="0"/>
                    <a:ea typeface="Roboto Light" panose="020B0604020202020204" charset="0"/>
                  </a:rPr>
                  <a:t>Promising position, according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  <a:ea typeface="Roboto Light" panose="020B0604020202020204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  <a:ea typeface="Roboto Light" panose="020B0604020202020204" charset="0"/>
                          </a:rPr>
                          <m:t>𝑎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  <a:ea typeface="Roboto Light" panose="020B0604020202020204" charset="0"/>
                          </a:rPr>
                          <m:t>𝐹</m:t>
                        </m:r>
                      </m:sub>
                    </m:sSub>
                  </m:oMath>
                </a14:m>
                <a:endParaRPr lang="en-US" dirty="0">
                  <a:latin typeface="Roboto Light" panose="020B0604020202020204" charset="0"/>
                  <a:ea typeface="Roboto Light" panose="020B0604020202020204" charset="0"/>
                </a:endParaRPr>
              </a:p>
            </p:txBody>
          </p:sp>
        </mc:Choice>
        <mc:Fallback xmlns="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B83D8C0A-F49D-4775-A3E2-B3E06EFE99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0948" y="2564904"/>
                <a:ext cx="3745834" cy="369332"/>
              </a:xfrm>
              <a:prstGeom prst="rect">
                <a:avLst/>
              </a:prstGeom>
              <a:blipFill>
                <a:blip r:embed="rId6"/>
                <a:stretch>
                  <a:fillRect l="-1140" t="-8333" b="-2833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793ACAF2-318A-4ED6-A0C9-CCA40870D34E}"/>
              </a:ext>
            </a:extLst>
          </p:cNvPr>
          <p:cNvGrpSpPr/>
          <p:nvPr/>
        </p:nvGrpSpPr>
        <p:grpSpPr>
          <a:xfrm>
            <a:off x="1895875" y="3592040"/>
            <a:ext cx="8400250" cy="1148254"/>
            <a:chOff x="1895875" y="3592040"/>
            <a:chExt cx="8400250" cy="1148254"/>
          </a:xfrm>
        </p:grpSpPr>
        <p:pic>
          <p:nvPicPr>
            <p:cNvPr id="6" name="Grafik 5">
              <a:extLst>
                <a:ext uri="{FF2B5EF4-FFF2-40B4-BE49-F238E27FC236}">
                  <a16:creationId xmlns:a16="http://schemas.microsoft.com/office/drawing/2014/main" id="{3359BFFE-6427-417E-9D26-B7173CFF011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895875" y="3592040"/>
              <a:ext cx="8400250" cy="1148254"/>
            </a:xfrm>
            <a:prstGeom prst="rect">
              <a:avLst/>
            </a:prstGeom>
          </p:spPr>
        </p:pic>
        <p:sp>
          <p:nvSpPr>
            <p:cNvPr id="14" name="Ellipse 13">
              <a:extLst>
                <a:ext uri="{FF2B5EF4-FFF2-40B4-BE49-F238E27FC236}">
                  <a16:creationId xmlns:a16="http://schemas.microsoft.com/office/drawing/2014/main" id="{41575E98-AB17-4937-80D7-761B595A1C38}"/>
                </a:ext>
              </a:extLst>
            </p:cNvPr>
            <p:cNvSpPr/>
            <p:nvPr/>
          </p:nvSpPr>
          <p:spPr>
            <a:xfrm rot="1254824">
              <a:off x="6244882" y="3704894"/>
              <a:ext cx="568026" cy="432048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2900859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FAULTDISPLAYSOURCE" val="\documentclass{article}\pagestyle{empty}&#10;\begin{document}&#10;&#10;\end{document}&#10;"/>
  <p:tag name="EMBEDFONTS" val="1"/>
  <p:tag name="FIRSTEYKE@C02FM41ADH2T3PP7" val="4272"/>
  <p:tag name="FIRSTKARLSON@C02GQ2SBDV7T3PP7" val="5639"/>
</p:tagLst>
</file>

<file path=ppt/theme/theme1.xml><?xml version="1.0" encoding="utf-8"?>
<a:theme xmlns:a="http://schemas.openxmlformats.org/drawingml/2006/main" name="concept">
  <a:themeElements>
    <a:clrScheme name="Uni Farben">
      <a:dk1>
        <a:srgbClr val="00205B"/>
      </a:dk1>
      <a:lt1>
        <a:srgbClr val="FFFFFF"/>
      </a:lt1>
      <a:dk2>
        <a:srgbClr val="00205B"/>
      </a:dk2>
      <a:lt2>
        <a:srgbClr val="C7C9C7"/>
      </a:lt2>
      <a:accent1>
        <a:srgbClr val="56A3E0"/>
      </a:accent1>
      <a:accent2>
        <a:srgbClr val="FF8200"/>
      </a:accent2>
      <a:accent3>
        <a:srgbClr val="C63527"/>
      </a:accent3>
      <a:accent4>
        <a:srgbClr val="FFC600"/>
      </a:accent4>
      <a:accent5>
        <a:srgbClr val="84BD00"/>
      </a:accent5>
      <a:accent6>
        <a:srgbClr val="8A1B61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concept</Template>
  <TotalTime>0</TotalTime>
  <Words>615</Words>
  <Application>Microsoft Office PowerPoint</Application>
  <PresentationFormat>Breitbild</PresentationFormat>
  <Paragraphs>167</Paragraphs>
  <Slides>24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24</vt:i4>
      </vt:variant>
    </vt:vector>
  </HeadingPairs>
  <TitlesOfParts>
    <vt:vector size="30" baseType="lpstr">
      <vt:lpstr>Calibri</vt:lpstr>
      <vt:lpstr>Cambria Math</vt:lpstr>
      <vt:lpstr>Century Gothic</vt:lpstr>
      <vt:lpstr>Roboto Light</vt:lpstr>
      <vt:lpstr>Arial</vt:lpstr>
      <vt:lpstr>concept</vt:lpstr>
      <vt:lpstr>Classification in Big Data Environments</vt:lpstr>
      <vt:lpstr>Overview</vt:lpstr>
      <vt:lpstr>Hyperparameter Optimization</vt:lpstr>
      <vt:lpstr>Hyperparameter Optimization</vt:lpstr>
      <vt:lpstr>FABOLAS (Fast Bayesian Optimization of Machine Learning Hyperparameters on Large Datasets)</vt:lpstr>
      <vt:lpstr>FABOLAS: Gaussian processes</vt:lpstr>
      <vt:lpstr>FABOLAS: Gaussian processes</vt:lpstr>
      <vt:lpstr>FABOLAS: Gaussian processes</vt:lpstr>
      <vt:lpstr>FABOLAS: Gaussian processes</vt:lpstr>
      <vt:lpstr>FABOLAS (Fast Bayesian Optimization of Machine Learning Hyperparameters on Large Datasets)</vt:lpstr>
      <vt:lpstr>FABOLAS: Evaluation</vt:lpstr>
      <vt:lpstr>Hyperparameter Optimization</vt:lpstr>
      <vt:lpstr>Learning Curve Extrapolation: Basic Idea</vt:lpstr>
      <vt:lpstr>Learning Curve Extrapolation: Basic Idea</vt:lpstr>
      <vt:lpstr>Learning Curve Extrapolation: Evaluation</vt:lpstr>
      <vt:lpstr>Overview</vt:lpstr>
      <vt:lpstr>Optimizing Training: 4 approaches</vt:lpstr>
      <vt:lpstr>Regular n out of n Bootstrap (BOOT)</vt:lpstr>
      <vt:lpstr>b out of n Bootstrap (BOFN)</vt:lpstr>
      <vt:lpstr>Bag of Little Bootstraps (BLB)</vt:lpstr>
      <vt:lpstr>Bag of Little Bootstraps: Evaluation</vt:lpstr>
      <vt:lpstr>Optimizing Training: 4 approaches</vt:lpstr>
      <vt:lpstr>Sample Size Selection for Gradient Descent</vt:lpstr>
      <vt:lpstr>Thank you!</vt:lpstr>
    </vt:vector>
  </TitlesOfParts>
  <Company>Atos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Probabilistische Online-Wissensgraphkonstruktion aus natürlicher Sprache</dc:title>
  <dc:creator>Clemens Damke</dc:creator>
  <cp:lastModifiedBy>Clemens Damke</cp:lastModifiedBy>
  <cp:revision>391</cp:revision>
  <dcterms:created xsi:type="dcterms:W3CDTF">2017-10-24T09:36:18Z</dcterms:created>
  <dcterms:modified xsi:type="dcterms:W3CDTF">2018-11-27T16:51:02Z</dcterms:modified>
</cp:coreProperties>
</file>